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2" r:id="rId2"/>
    <p:sldId id="650" r:id="rId3"/>
    <p:sldId id="667" r:id="rId4"/>
    <p:sldId id="658" r:id="rId5"/>
    <p:sldId id="649" r:id="rId6"/>
    <p:sldId id="654" r:id="rId7"/>
    <p:sldId id="655" r:id="rId8"/>
    <p:sldId id="656" r:id="rId9"/>
    <p:sldId id="659" r:id="rId10"/>
    <p:sldId id="657" r:id="rId11"/>
    <p:sldId id="660" r:id="rId12"/>
    <p:sldId id="661" r:id="rId13"/>
    <p:sldId id="662" r:id="rId14"/>
    <p:sldId id="663" r:id="rId15"/>
    <p:sldId id="664" r:id="rId16"/>
    <p:sldId id="647" r:id="rId17"/>
    <p:sldId id="665" r:id="rId18"/>
    <p:sldId id="263" r:id="rId19"/>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C543"/>
    <a:srgbClr val="126A3A"/>
    <a:srgbClr val="5C9247"/>
    <a:srgbClr val="A4E6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244" y="5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A91FE38-6656-4C69-8773-66178E16107B}" type="datetimeFigureOut">
              <a:rPr lang="en-US" smtClean="0"/>
              <a:pPr/>
              <a:t>4/6/2023</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07D9B4B-C667-46DA-8DB6-7CF7DF6CE5C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3</a:t>
            </a:fld>
            <a:endParaRPr lang="en-GB"/>
          </a:p>
        </p:txBody>
      </p:sp>
    </p:spTree>
    <p:extLst>
      <p:ext uri="{BB962C8B-B14F-4D97-AF65-F5344CB8AC3E}">
        <p14:creationId xmlns:p14="http://schemas.microsoft.com/office/powerpoint/2010/main" val="2548799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10</a:t>
            </a:fld>
            <a:endParaRPr lang="en-GB"/>
          </a:p>
        </p:txBody>
      </p:sp>
    </p:spTree>
    <p:extLst>
      <p:ext uri="{BB962C8B-B14F-4D97-AF65-F5344CB8AC3E}">
        <p14:creationId xmlns:p14="http://schemas.microsoft.com/office/powerpoint/2010/main" val="3348746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FA5D1758-ED3D-4611-B861-63A1DF032208}"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088602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lt-LT"/>
              <a:t>Spustelėję redaguokite stilių</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GB"/>
          </a:p>
        </p:txBody>
      </p:sp>
      <p:sp>
        <p:nvSpPr>
          <p:cNvPr id="4" name="Date Placeholder 3"/>
          <p:cNvSpPr>
            <a:spLocks noGrp="1"/>
          </p:cNvSpPr>
          <p:nvPr>
            <p:ph type="dt" sz="half" idx="10"/>
          </p:nvPr>
        </p:nvSpPr>
        <p:spPr/>
        <p:txBody>
          <a:bodyPr/>
          <a:lstStyle/>
          <a:p>
            <a:fld id="{04C28CC2-D4A4-446F-9580-390A26F58C9E}" type="datetimeFigureOut">
              <a:rPr lang="en-US" smtClean="0"/>
              <a:pPr/>
              <a:t>4/6/2023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04C28CC2-D4A4-446F-9580-390A26F58C9E}" type="datetimeFigureOut">
              <a:rPr lang="en-US" smtClean="0"/>
              <a:pPr/>
              <a:t>4/6/2023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lt-LT"/>
              <a:t>Spustelėję redaguokite stilių</a:t>
            </a:r>
            <a:endParaRPr lang="en-GB"/>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04C28CC2-D4A4-446F-9580-390A26F58C9E}" type="datetimeFigureOut">
              <a:rPr lang="en-US" smtClean="0"/>
              <a:pPr/>
              <a:t>4/6/2023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04C28CC2-D4A4-446F-9580-390A26F58C9E}" type="datetimeFigureOut">
              <a:rPr lang="en-US" smtClean="0"/>
              <a:pPr/>
              <a:t>4/6/2023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lt-LT"/>
              <a:t>Spustelėję redaguokite stilių</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04C28CC2-D4A4-446F-9580-390A26F58C9E}" type="datetimeFigureOut">
              <a:rPr lang="en-US" smtClean="0"/>
              <a:pPr/>
              <a:t>4/6/2023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Date Placeholder 4"/>
          <p:cNvSpPr>
            <a:spLocks noGrp="1"/>
          </p:cNvSpPr>
          <p:nvPr>
            <p:ph type="dt" sz="half" idx="10"/>
          </p:nvPr>
        </p:nvSpPr>
        <p:spPr/>
        <p:txBody>
          <a:bodyPr/>
          <a:lstStyle/>
          <a:p>
            <a:fld id="{04C28CC2-D4A4-446F-9580-390A26F58C9E}" type="datetimeFigureOut">
              <a:rPr lang="en-US" smtClean="0"/>
              <a:pPr/>
              <a:t>4/6/2023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lt-LT"/>
              <a:t>Spustelėję redaguokite stilių</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7" name="Date Placeholder 6"/>
          <p:cNvSpPr>
            <a:spLocks noGrp="1"/>
          </p:cNvSpPr>
          <p:nvPr>
            <p:ph type="dt" sz="half" idx="10"/>
          </p:nvPr>
        </p:nvSpPr>
        <p:spPr/>
        <p:txBody>
          <a:bodyPr/>
          <a:lstStyle/>
          <a:p>
            <a:fld id="{04C28CC2-D4A4-446F-9580-390A26F58C9E}" type="datetimeFigureOut">
              <a:rPr lang="en-US" smtClean="0"/>
              <a:pPr/>
              <a:t>4/6/2023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Date Placeholder 2"/>
          <p:cNvSpPr>
            <a:spLocks noGrp="1"/>
          </p:cNvSpPr>
          <p:nvPr>
            <p:ph type="dt" sz="half" idx="10"/>
          </p:nvPr>
        </p:nvSpPr>
        <p:spPr/>
        <p:txBody>
          <a:bodyPr/>
          <a:lstStyle/>
          <a:p>
            <a:fld id="{04C28CC2-D4A4-446F-9580-390A26F58C9E}" type="datetimeFigureOut">
              <a:rPr lang="en-US" smtClean="0"/>
              <a:pPr/>
              <a:t>4/6/2023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C28CC2-D4A4-446F-9580-390A26F58C9E}" type="datetimeFigureOut">
              <a:rPr lang="en-US" smtClean="0"/>
              <a:pPr/>
              <a:t>4/6/2023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lt-LT"/>
              <a:t>Spustelėję redaguokite stilių</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04C28CC2-D4A4-446F-9580-390A26F58C9E}" type="datetimeFigureOut">
              <a:rPr lang="en-US" smtClean="0"/>
              <a:pPr/>
              <a:t>4/6/2023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lt-LT"/>
              <a:t>Spustelėję redaguokite stilių</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04C28CC2-D4A4-446F-9580-390A26F58C9E}" type="datetimeFigureOut">
              <a:rPr lang="en-US" smtClean="0"/>
              <a:pPr/>
              <a:t>4/6/2023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lt-LT"/>
              <a:t>Spustelėję redaguokite stilių</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4C28CC2-D4A4-446F-9580-390A26F58C9E}" type="datetimeFigureOut">
              <a:rPr lang="en-US" smtClean="0"/>
              <a:pPr/>
              <a:t>4/6/2023</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A9B7F88-8E2D-499B-BAD8-FA2927D3DC0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jpe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8" Type="http://schemas.openxmlformats.org/officeDocument/2006/relationships/hyperlink" Target="https://lrv.lt/" TargetMode="External"/><Relationship Id="rId3" Type="http://schemas.openxmlformats.org/officeDocument/2006/relationships/image" Target="../media/image5.png"/><Relationship Id="rId7" Type="http://schemas.openxmlformats.org/officeDocument/2006/relationships/hyperlink" Target="https://www.nma.l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zum.lrv.lt/lt/veiklos-sritys/zuvininkyste/es-parama/2021-2027" TargetMode="External"/><Relationship Id="rId5" Type="http://schemas.openxmlformats.org/officeDocument/2006/relationships/image" Target="../media/image7.pn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26A3A"/>
        </a:solidFill>
        <a:effectLst/>
      </p:bgPr>
    </p:bg>
    <p:spTree>
      <p:nvGrpSpPr>
        <p:cNvPr id="1" name=""/>
        <p:cNvGrpSpPr/>
        <p:nvPr/>
      </p:nvGrpSpPr>
      <p:grpSpPr>
        <a:xfrm>
          <a:off x="0" y="0"/>
          <a:ext cx="0" cy="0"/>
          <a:chOff x="0" y="0"/>
          <a:chExt cx="0" cy="0"/>
        </a:xfrm>
      </p:grpSpPr>
      <p:sp>
        <p:nvSpPr>
          <p:cNvPr id="2" name="Stačiakampis 1">
            <a:extLst>
              <a:ext uri="{FF2B5EF4-FFF2-40B4-BE49-F238E27FC236}">
                <a16:creationId xmlns:a16="http://schemas.microsoft.com/office/drawing/2014/main" id="{9DFB8E88-7C4D-94E5-6C31-A8F389661835}"/>
              </a:ext>
            </a:extLst>
          </p:cNvPr>
          <p:cNvSpPr/>
          <p:nvPr/>
        </p:nvSpPr>
        <p:spPr>
          <a:xfrm>
            <a:off x="8244408" y="0"/>
            <a:ext cx="899592" cy="5143500"/>
          </a:xfrm>
          <a:prstGeom prst="rect">
            <a:avLst/>
          </a:prstGeom>
          <a:solidFill>
            <a:srgbClr val="8EC543"/>
          </a:solidFill>
          <a:ln>
            <a:solidFill>
              <a:srgbClr val="8EC5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 name="TextBox 2">
            <a:extLst>
              <a:ext uri="{FF2B5EF4-FFF2-40B4-BE49-F238E27FC236}">
                <a16:creationId xmlns:a16="http://schemas.microsoft.com/office/drawing/2014/main" id="{3165E2B9-C1A4-E16A-62BA-54D9874676A9}"/>
              </a:ext>
            </a:extLst>
          </p:cNvPr>
          <p:cNvSpPr txBox="1"/>
          <p:nvPr/>
        </p:nvSpPr>
        <p:spPr>
          <a:xfrm>
            <a:off x="285719" y="1923678"/>
            <a:ext cx="4115035" cy="1815882"/>
          </a:xfrm>
          <a:prstGeom prst="rect">
            <a:avLst/>
          </a:prstGeom>
          <a:noFill/>
        </p:spPr>
        <p:txBody>
          <a:bodyPr wrap="square" rtlCol="0">
            <a:spAutoFit/>
          </a:bodyPr>
          <a:lstStyle/>
          <a:p>
            <a:r>
              <a:rPr lang="lt-LT" sz="2800" b="1" dirty="0">
                <a:solidFill>
                  <a:schemeClr val="bg1"/>
                </a:solidFill>
                <a:latin typeface="Arial" pitchFamily="34" charset="0"/>
                <a:cs typeface="Arial" pitchFamily="34" charset="0"/>
              </a:rPr>
              <a:t>Lietuvos žuvininkystės sektoriaus 2021–2027 metų programos priemonių apžvalga</a:t>
            </a:r>
            <a:endParaRPr lang="en-GB" sz="2800" b="1" dirty="0">
              <a:solidFill>
                <a:schemeClr val="bg1"/>
              </a:solidFill>
              <a:latin typeface="Arial" pitchFamily="34" charset="0"/>
              <a:cs typeface="Arial" pitchFamily="34" charset="0"/>
            </a:endParaRPr>
          </a:p>
        </p:txBody>
      </p:sp>
      <p:pic>
        <p:nvPicPr>
          <p:cNvPr id="5" name="Paveikslėlis 4">
            <a:extLst>
              <a:ext uri="{FF2B5EF4-FFF2-40B4-BE49-F238E27FC236}">
                <a16:creationId xmlns:a16="http://schemas.microsoft.com/office/drawing/2014/main" id="{2790F5C9-CE0B-36CD-E5B5-3BA70E761B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0756" y="2214560"/>
            <a:ext cx="3843651" cy="2928940"/>
          </a:xfrm>
          <a:prstGeom prst="rect">
            <a:avLst/>
          </a:prstGeom>
        </p:spPr>
      </p:pic>
      <p:sp>
        <p:nvSpPr>
          <p:cNvPr id="6" name="TextBox 5">
            <a:extLst>
              <a:ext uri="{FF2B5EF4-FFF2-40B4-BE49-F238E27FC236}">
                <a16:creationId xmlns:a16="http://schemas.microsoft.com/office/drawing/2014/main" id="{D26F03C8-5F10-CBCC-CBB8-5280195CB324}"/>
              </a:ext>
            </a:extLst>
          </p:cNvPr>
          <p:cNvSpPr txBox="1"/>
          <p:nvPr/>
        </p:nvSpPr>
        <p:spPr>
          <a:xfrm>
            <a:off x="6337341" y="3363838"/>
            <a:ext cx="1857388" cy="830997"/>
          </a:xfrm>
          <a:prstGeom prst="rect">
            <a:avLst/>
          </a:prstGeom>
          <a:noFill/>
        </p:spPr>
        <p:txBody>
          <a:bodyPr wrap="square" rtlCol="0">
            <a:spAutoFit/>
          </a:bodyPr>
          <a:lstStyle/>
          <a:p>
            <a:pPr algn="r"/>
            <a:r>
              <a:rPr lang="lt-LT" sz="1200" b="1" dirty="0">
                <a:solidFill>
                  <a:srgbClr val="8EC543"/>
                </a:solidFill>
                <a:latin typeface="Arial" pitchFamily="34" charset="0"/>
                <a:cs typeface="Arial" pitchFamily="34" charset="0"/>
              </a:rPr>
              <a:t>Ieva Žundienė</a:t>
            </a:r>
            <a:endParaRPr lang="en-GB" sz="1200" b="1" dirty="0">
              <a:solidFill>
                <a:srgbClr val="8EC543"/>
              </a:solidFill>
              <a:latin typeface="Arial" pitchFamily="34" charset="0"/>
              <a:cs typeface="Arial" pitchFamily="34" charset="0"/>
            </a:endParaRPr>
          </a:p>
          <a:p>
            <a:pPr algn="r"/>
            <a:r>
              <a:rPr lang="en-GB" sz="1200" dirty="0">
                <a:solidFill>
                  <a:srgbClr val="8EC543"/>
                </a:solidFill>
                <a:latin typeface="Arial" pitchFamily="34" charset="0"/>
                <a:cs typeface="Arial" pitchFamily="34" charset="0"/>
              </a:rPr>
              <a:t>                      </a:t>
            </a:r>
            <a:r>
              <a:rPr lang="lt-LT" sz="1200" dirty="0">
                <a:solidFill>
                  <a:srgbClr val="8EC543"/>
                </a:solidFill>
                <a:latin typeface="Arial" pitchFamily="34" charset="0"/>
                <a:cs typeface="Arial" pitchFamily="34" charset="0"/>
              </a:rPr>
              <a:t>Žuvininkystės departamento direktorė</a:t>
            </a:r>
            <a:endParaRPr lang="en-GB" sz="1200" dirty="0">
              <a:solidFill>
                <a:srgbClr val="8EC543"/>
              </a:solidFill>
              <a:latin typeface="Arial" pitchFamily="34" charset="0"/>
              <a:cs typeface="Arial" pitchFamily="34" charset="0"/>
            </a:endParaRPr>
          </a:p>
        </p:txBody>
      </p:sp>
      <p:sp>
        <p:nvSpPr>
          <p:cNvPr id="7" name="TextBox 6">
            <a:extLst>
              <a:ext uri="{FF2B5EF4-FFF2-40B4-BE49-F238E27FC236}">
                <a16:creationId xmlns:a16="http://schemas.microsoft.com/office/drawing/2014/main" id="{8083B0E5-2DB9-AE1B-1686-4EB7F8FAD3CA}"/>
              </a:ext>
            </a:extLst>
          </p:cNvPr>
          <p:cNvSpPr txBox="1"/>
          <p:nvPr/>
        </p:nvSpPr>
        <p:spPr>
          <a:xfrm>
            <a:off x="7196143" y="4145947"/>
            <a:ext cx="991746" cy="338554"/>
          </a:xfrm>
          <a:prstGeom prst="rect">
            <a:avLst/>
          </a:prstGeom>
          <a:noFill/>
        </p:spPr>
        <p:txBody>
          <a:bodyPr wrap="square" rtlCol="0">
            <a:spAutoFit/>
          </a:bodyPr>
          <a:lstStyle/>
          <a:p>
            <a:r>
              <a:rPr lang="en-GB" sz="1600" dirty="0">
                <a:solidFill>
                  <a:srgbClr val="8EC543"/>
                </a:solidFill>
                <a:latin typeface="Arial" pitchFamily="34" charset="0"/>
                <a:cs typeface="Arial" pitchFamily="34" charset="0"/>
              </a:rPr>
              <a:t>zum.lrv.lt</a:t>
            </a:r>
          </a:p>
        </p:txBody>
      </p:sp>
      <p:pic>
        <p:nvPicPr>
          <p:cNvPr id="11" name="Paveikslėlis 10" descr="Paveikslėlis, kuriame yra žinutė&#10;&#10;Automatiškai sugeneruotas aprašymas">
            <a:extLst>
              <a:ext uri="{FF2B5EF4-FFF2-40B4-BE49-F238E27FC236}">
                <a16:creationId xmlns:a16="http://schemas.microsoft.com/office/drawing/2014/main" id="{EBB4E331-C7E6-BB08-141C-77F3680889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721" y="339503"/>
            <a:ext cx="2270055" cy="386862"/>
          </a:xfrm>
          <a:prstGeom prst="rect">
            <a:avLst/>
          </a:prstGeom>
        </p:spPr>
      </p:pic>
      <p:pic>
        <p:nvPicPr>
          <p:cNvPr id="4" name="Paveikslėlis 3" descr="LT Bendrai finansuoja Europos Sąjunga_BLACK Outline">
            <a:extLst>
              <a:ext uri="{FF2B5EF4-FFF2-40B4-BE49-F238E27FC236}">
                <a16:creationId xmlns:a16="http://schemas.microsoft.com/office/drawing/2014/main" id="{E22885DF-E309-CDFF-8473-1B2638ED412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8215" y="4484501"/>
            <a:ext cx="3105785" cy="647065"/>
          </a:xfrm>
          <a:prstGeom prst="rect">
            <a:avLst/>
          </a:prstGeom>
          <a:noFill/>
          <a:ln>
            <a:noFill/>
          </a:ln>
        </p:spPr>
      </p:pic>
    </p:spTree>
    <p:extLst>
      <p:ext uri="{BB962C8B-B14F-4D97-AF65-F5344CB8AC3E}">
        <p14:creationId xmlns:p14="http://schemas.microsoft.com/office/powerpoint/2010/main" val="128185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68" y="289580"/>
            <a:ext cx="2448270" cy="417233"/>
          </a:xfrm>
          <a:prstGeom prst="rect">
            <a:avLst/>
          </a:prstGeom>
        </p:spPr>
      </p:pic>
      <p:sp>
        <p:nvSpPr>
          <p:cNvPr id="4" name="TextBox 3">
            <a:extLst>
              <a:ext uri="{FF2B5EF4-FFF2-40B4-BE49-F238E27FC236}">
                <a16:creationId xmlns:a16="http://schemas.microsoft.com/office/drawing/2014/main" id="{CC665958-90A6-4246-D8AB-CB9CEB38F6F3}"/>
              </a:ext>
            </a:extLst>
          </p:cNvPr>
          <p:cNvSpPr txBox="1"/>
          <p:nvPr/>
        </p:nvSpPr>
        <p:spPr>
          <a:xfrm>
            <a:off x="5572132" y="1109953"/>
            <a:ext cx="1071570" cy="461665"/>
          </a:xfrm>
          <a:prstGeom prst="rect">
            <a:avLst/>
          </a:prstGeom>
          <a:noFill/>
        </p:spPr>
        <p:txBody>
          <a:bodyPr wrap="square" rtlCol="0">
            <a:spAutoFit/>
          </a:bodyPr>
          <a:lstStyle/>
          <a:p>
            <a:r>
              <a:rPr lang="lt-LT" sz="1200" dirty="0">
                <a:solidFill>
                  <a:schemeClr val="bg1"/>
                </a:solidFill>
                <a:latin typeface="Arial" pitchFamily="34" charset="0"/>
                <a:cs typeface="Arial" pitchFamily="34" charset="0"/>
              </a:rPr>
              <a:t>Akcentinis</a:t>
            </a:r>
          </a:p>
          <a:p>
            <a:r>
              <a:rPr lang="lt-LT" sz="1200" dirty="0">
                <a:solidFill>
                  <a:schemeClr val="bg1"/>
                </a:solidFill>
                <a:latin typeface="Arial" pitchFamily="34" charset="0"/>
                <a:cs typeface="Arial" pitchFamily="34" charset="0"/>
              </a:rPr>
              <a:t>tekstas</a:t>
            </a:r>
            <a:endParaRPr lang="en-GB" sz="1200" dirty="0">
              <a:solidFill>
                <a:schemeClr val="bg1"/>
              </a:solidFill>
              <a:latin typeface="Arial" pitchFamily="34" charset="0"/>
              <a:cs typeface="Arial" pitchFamily="34" charset="0"/>
            </a:endParaRPr>
          </a:p>
        </p:txBody>
      </p:sp>
      <p:sp>
        <p:nvSpPr>
          <p:cNvPr id="5" name="TextBox 4">
            <a:extLst>
              <a:ext uri="{FF2B5EF4-FFF2-40B4-BE49-F238E27FC236}">
                <a16:creationId xmlns:a16="http://schemas.microsoft.com/office/drawing/2014/main" id="{A98059BB-6327-F307-2A38-D602217CA561}"/>
              </a:ext>
            </a:extLst>
          </p:cNvPr>
          <p:cNvSpPr txBox="1"/>
          <p:nvPr/>
        </p:nvSpPr>
        <p:spPr>
          <a:xfrm>
            <a:off x="1976522" y="298237"/>
            <a:ext cx="5942638" cy="1015663"/>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2.1 Stiprinti ekonominiu, socialiniu ir aplinkosaugos požiūriu darnią </a:t>
            </a:r>
            <a:r>
              <a:rPr lang="en-US" sz="2000" b="1" dirty="0" err="1">
                <a:solidFill>
                  <a:srgbClr val="8EC543"/>
                </a:solidFill>
                <a:latin typeface="Arial" pitchFamily="34" charset="0"/>
                <a:cs typeface="Arial" pitchFamily="34" charset="0"/>
              </a:rPr>
              <a:t>akvakult</a:t>
            </a:r>
            <a:r>
              <a:rPr lang="lt-LT" sz="2000" b="1">
                <a:solidFill>
                  <a:srgbClr val="8EC543"/>
                </a:solidFill>
                <a:latin typeface="Arial" pitchFamily="34" charset="0"/>
                <a:cs typeface="Arial" pitchFamily="34" charset="0"/>
              </a:rPr>
              <a:t>ū</a:t>
            </a:r>
            <a:r>
              <a:rPr lang="en-US" sz="2000" b="1">
                <a:solidFill>
                  <a:srgbClr val="8EC543"/>
                </a:solidFill>
                <a:latin typeface="Arial" pitchFamily="34" charset="0"/>
                <a:cs typeface="Arial" pitchFamily="34" charset="0"/>
              </a:rPr>
              <a:t>ros</a:t>
            </a:r>
            <a:r>
              <a:rPr lang="en-US" sz="2000" b="1" dirty="0">
                <a:solidFill>
                  <a:srgbClr val="8EC543"/>
                </a:solidFill>
                <a:latin typeface="Arial" pitchFamily="34" charset="0"/>
                <a:cs typeface="Arial" pitchFamily="34" charset="0"/>
              </a:rPr>
              <a:t> </a:t>
            </a:r>
            <a:r>
              <a:rPr lang="lt-LT" sz="2000" b="1" dirty="0">
                <a:solidFill>
                  <a:srgbClr val="8EC543"/>
                </a:solidFill>
                <a:latin typeface="Arial" pitchFamily="34" charset="0"/>
                <a:cs typeface="Arial" pitchFamily="34" charset="0"/>
              </a:rPr>
              <a:t> veiklą </a:t>
            </a:r>
            <a:endParaRPr lang="en-GB" sz="2000" b="1" dirty="0">
              <a:solidFill>
                <a:srgbClr val="8EC543"/>
              </a:solidFill>
              <a:latin typeface="Arial" pitchFamily="34" charset="0"/>
              <a:cs typeface="Arial" pitchFamily="34" charset="0"/>
            </a:endParaRPr>
          </a:p>
        </p:txBody>
      </p:sp>
      <p:sp>
        <p:nvSpPr>
          <p:cNvPr id="12" name="Rounded Rectangle 74">
            <a:extLst>
              <a:ext uri="{FF2B5EF4-FFF2-40B4-BE49-F238E27FC236}">
                <a16:creationId xmlns:a16="http://schemas.microsoft.com/office/drawing/2014/main" id="{75DFB337-13E7-4BB2-7B37-CB4C206CA5F6}"/>
              </a:ext>
            </a:extLst>
          </p:cNvPr>
          <p:cNvSpPr/>
          <p:nvPr/>
        </p:nvSpPr>
        <p:spPr>
          <a:xfrm>
            <a:off x="126385" y="1540115"/>
            <a:ext cx="2155628" cy="3603383"/>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3" name="TextBox 12">
            <a:extLst>
              <a:ext uri="{FF2B5EF4-FFF2-40B4-BE49-F238E27FC236}">
                <a16:creationId xmlns:a16="http://schemas.microsoft.com/office/drawing/2014/main" id="{D83A8EF4-097A-713D-243B-7017A605BF39}"/>
              </a:ext>
            </a:extLst>
          </p:cNvPr>
          <p:cNvSpPr txBox="1"/>
          <p:nvPr/>
        </p:nvSpPr>
        <p:spPr>
          <a:xfrm>
            <a:off x="149461" y="2613456"/>
            <a:ext cx="1990349" cy="369332"/>
          </a:xfrm>
          <a:prstGeom prst="rect">
            <a:avLst/>
          </a:prstGeom>
          <a:noFill/>
        </p:spPr>
        <p:txBody>
          <a:bodyPr wrap="square" lIns="0" tIns="0" rIns="0" bIns="0" rtlCol="0">
            <a:spAutoFit/>
          </a:bodyPr>
          <a:lstStyle/>
          <a:p>
            <a:pPr algn="ctr"/>
            <a:r>
              <a:rPr lang="lt-LT" sz="1200" dirty="0">
                <a:solidFill>
                  <a:srgbClr val="0070C0"/>
                </a:solidFill>
                <a:latin typeface="Arial" panose="020B0604020202020204" pitchFamily="34" charset="0"/>
                <a:cs typeface="Arial" panose="020B0604020202020204" pitchFamily="34" charset="0"/>
              </a:rPr>
              <a:t>Numatomas biudžetas: </a:t>
            </a:r>
          </a:p>
          <a:p>
            <a:pPr algn="ctr"/>
            <a:r>
              <a:rPr lang="lt-LT" sz="1200" b="1" dirty="0">
                <a:solidFill>
                  <a:srgbClr val="0070C0"/>
                </a:solidFill>
                <a:latin typeface="Arial" panose="020B0604020202020204" pitchFamily="34" charset="0"/>
                <a:cs typeface="Arial" panose="020B0604020202020204" pitchFamily="34" charset="0"/>
              </a:rPr>
              <a:t>12,7 mln. Eur</a:t>
            </a:r>
            <a:endParaRPr lang="en-US" sz="1200" b="1" dirty="0">
              <a:solidFill>
                <a:srgbClr val="0070C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CD930C3-3F9D-3E8D-1871-77B05D9E81D0}"/>
              </a:ext>
            </a:extLst>
          </p:cNvPr>
          <p:cNvSpPr txBox="1"/>
          <p:nvPr/>
        </p:nvSpPr>
        <p:spPr>
          <a:xfrm>
            <a:off x="149461" y="1551692"/>
            <a:ext cx="2210132" cy="1070614"/>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Gamybinės investicijos  į tvarią akvakultūros gamybą ir susijusias pridėdinę vertę kuriančias veiklas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15" name="Rounded Rectangle 74">
            <a:extLst>
              <a:ext uri="{FF2B5EF4-FFF2-40B4-BE49-F238E27FC236}">
                <a16:creationId xmlns:a16="http://schemas.microsoft.com/office/drawing/2014/main" id="{8C7246D6-847E-5107-5295-F0ED1E3A4607}"/>
              </a:ext>
            </a:extLst>
          </p:cNvPr>
          <p:cNvSpPr/>
          <p:nvPr/>
        </p:nvSpPr>
        <p:spPr>
          <a:xfrm>
            <a:off x="4573460" y="1522678"/>
            <a:ext cx="2591818" cy="2049205"/>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6" name="Rounded Rectangle 74">
            <a:extLst>
              <a:ext uri="{FF2B5EF4-FFF2-40B4-BE49-F238E27FC236}">
                <a16:creationId xmlns:a16="http://schemas.microsoft.com/office/drawing/2014/main" id="{11A32573-0BC0-44D7-6099-F61B13B42100}"/>
              </a:ext>
            </a:extLst>
          </p:cNvPr>
          <p:cNvSpPr/>
          <p:nvPr/>
        </p:nvSpPr>
        <p:spPr>
          <a:xfrm>
            <a:off x="7196181" y="1544891"/>
            <a:ext cx="1876005" cy="2946257"/>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7" name="TextBox 16">
            <a:extLst>
              <a:ext uri="{FF2B5EF4-FFF2-40B4-BE49-F238E27FC236}">
                <a16:creationId xmlns:a16="http://schemas.microsoft.com/office/drawing/2014/main" id="{CF70D834-7DBA-7C78-0091-785DB4D6DCA3}"/>
              </a:ext>
            </a:extLst>
          </p:cNvPr>
          <p:cNvSpPr txBox="1"/>
          <p:nvPr/>
        </p:nvSpPr>
        <p:spPr>
          <a:xfrm>
            <a:off x="7419598" y="2202418"/>
            <a:ext cx="1614227"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1,45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D6BB7F48-6E38-58FA-BBF2-C24609E7FADC}"/>
              </a:ext>
            </a:extLst>
          </p:cNvPr>
          <p:cNvSpPr txBox="1"/>
          <p:nvPr/>
        </p:nvSpPr>
        <p:spPr>
          <a:xfrm>
            <a:off x="4492864" y="2061309"/>
            <a:ext cx="2678157"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8,5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E65CDB2-B626-8A8D-6458-6CFFF193D8AB}"/>
              </a:ext>
            </a:extLst>
          </p:cNvPr>
          <p:cNvSpPr txBox="1"/>
          <p:nvPr/>
        </p:nvSpPr>
        <p:spPr>
          <a:xfrm>
            <a:off x="4700114" y="1656736"/>
            <a:ext cx="2314416" cy="416589"/>
          </a:xfrm>
          <a:prstGeom prst="rect">
            <a:avLst/>
          </a:prstGeom>
          <a:noFill/>
        </p:spPr>
        <p:txBody>
          <a:bodyPr wrap="square" lIns="0" tIns="0" rIns="0" bIns="0" rtlCol="0">
            <a:spAutoFit/>
          </a:bodyPr>
          <a:lstStyle/>
          <a:p>
            <a:pPr algn="ctr">
              <a:lnSpc>
                <a:spcPts val="1700"/>
              </a:lnSpc>
              <a:spcAft>
                <a:spcPts val="600"/>
              </a:spcAft>
            </a:pPr>
            <a:r>
              <a:rPr lang="lt-LT" sz="1200" b="1" cap="all" spc="20" dirty="0" err="1">
                <a:solidFill>
                  <a:srgbClr val="126A3A"/>
                </a:solidFill>
                <a:latin typeface="Arial" panose="020B0604020202020204" pitchFamily="34" charset="0"/>
                <a:cs typeface="Arial" panose="020B0604020202020204" pitchFamily="34" charset="0"/>
              </a:rPr>
              <a:t>Gamtotvarkos</a:t>
            </a:r>
            <a:r>
              <a:rPr lang="lt-LT" sz="1200" b="1" cap="all" spc="20" dirty="0">
                <a:solidFill>
                  <a:srgbClr val="126A3A"/>
                </a:solidFill>
                <a:latin typeface="Arial" panose="020B0604020202020204" pitchFamily="34" charset="0"/>
                <a:cs typeface="Arial" panose="020B0604020202020204" pitchFamily="34" charset="0"/>
              </a:rPr>
              <a:t> priemonių įgyvendinimas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AEF0EE6F-41A2-AB8A-83C5-59F8B221F64D}"/>
              </a:ext>
            </a:extLst>
          </p:cNvPr>
          <p:cNvSpPr txBox="1"/>
          <p:nvPr/>
        </p:nvSpPr>
        <p:spPr>
          <a:xfrm>
            <a:off x="7164288" y="1595367"/>
            <a:ext cx="1899017" cy="634597"/>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Gyvūnų ir  visuomenės sveikatos priemonės</a:t>
            </a:r>
            <a:endParaRPr lang="en-US" sz="1200" b="1" cap="all" spc="20" dirty="0">
              <a:solidFill>
                <a:srgbClr val="126A3A"/>
              </a:solidFill>
              <a:latin typeface="Arial" panose="020B0604020202020204" pitchFamily="34" charset="0"/>
              <a:cs typeface="Arial" panose="020B0604020202020204" pitchFamily="34" charset="0"/>
            </a:endParaRPr>
          </a:p>
        </p:txBody>
      </p:sp>
      <p:grpSp>
        <p:nvGrpSpPr>
          <p:cNvPr id="22" name="Group 29">
            <a:extLst>
              <a:ext uri="{FF2B5EF4-FFF2-40B4-BE49-F238E27FC236}">
                <a16:creationId xmlns:a16="http://schemas.microsoft.com/office/drawing/2014/main" id="{71AE241A-F8D5-0FC9-2E06-FF09C5A87DC5}"/>
              </a:ext>
            </a:extLst>
          </p:cNvPr>
          <p:cNvGrpSpPr/>
          <p:nvPr/>
        </p:nvGrpSpPr>
        <p:grpSpPr>
          <a:xfrm>
            <a:off x="740745" y="1049127"/>
            <a:ext cx="4132600" cy="490989"/>
            <a:chOff x="1392264" y="2127534"/>
            <a:chExt cx="2819112" cy="490989"/>
          </a:xfrm>
        </p:grpSpPr>
        <p:sp>
          <p:nvSpPr>
            <p:cNvPr id="23" name="Arc 36">
              <a:extLst>
                <a:ext uri="{FF2B5EF4-FFF2-40B4-BE49-F238E27FC236}">
                  <a16:creationId xmlns:a16="http://schemas.microsoft.com/office/drawing/2014/main" id="{73BB08EB-D53A-9E15-B05D-2E1A6AB7747E}"/>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4" name="Straight Connector 37">
              <a:extLst>
                <a:ext uri="{FF2B5EF4-FFF2-40B4-BE49-F238E27FC236}">
                  <a16:creationId xmlns:a16="http://schemas.microsoft.com/office/drawing/2014/main" id="{F76F16CD-B9A4-7BAE-E183-2D81F831A6B6}"/>
                </a:ext>
              </a:extLst>
            </p:cNvPr>
            <p:cNvCxnSpPr>
              <a:stCxn id="23" idx="2"/>
            </p:cNvCxnSpPr>
            <p:nvPr/>
          </p:nvCxnSpPr>
          <p:spPr>
            <a:xfrm>
              <a:off x="1392264" y="2251815"/>
              <a:ext cx="0" cy="3667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39">
              <a:extLst>
                <a:ext uri="{FF2B5EF4-FFF2-40B4-BE49-F238E27FC236}">
                  <a16:creationId xmlns:a16="http://schemas.microsoft.com/office/drawing/2014/main" id="{63794AF4-DAD2-06EB-F73D-FD2B1263E6BB}"/>
                </a:ext>
              </a:extLst>
            </p:cNvPr>
            <p:cNvCxnSpPr>
              <a:stCxn id="23"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26" name="Group 50">
            <a:extLst>
              <a:ext uri="{FF2B5EF4-FFF2-40B4-BE49-F238E27FC236}">
                <a16:creationId xmlns:a16="http://schemas.microsoft.com/office/drawing/2014/main" id="{A141312F-0882-1E44-E972-F0ECB8450CE6}"/>
              </a:ext>
            </a:extLst>
          </p:cNvPr>
          <p:cNvGrpSpPr/>
          <p:nvPr/>
        </p:nvGrpSpPr>
        <p:grpSpPr>
          <a:xfrm flipH="1">
            <a:off x="4720171" y="1049127"/>
            <a:ext cx="3357585" cy="460096"/>
            <a:chOff x="1391655" y="2127534"/>
            <a:chExt cx="2819721" cy="460096"/>
          </a:xfrm>
        </p:grpSpPr>
        <p:sp>
          <p:nvSpPr>
            <p:cNvPr id="27" name="Arc 51">
              <a:extLst>
                <a:ext uri="{FF2B5EF4-FFF2-40B4-BE49-F238E27FC236}">
                  <a16:creationId xmlns:a16="http://schemas.microsoft.com/office/drawing/2014/main" id="{E8E7DA4D-7812-808E-C617-96E14793494F}"/>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8" name="Straight Connector 52">
              <a:extLst>
                <a:ext uri="{FF2B5EF4-FFF2-40B4-BE49-F238E27FC236}">
                  <a16:creationId xmlns:a16="http://schemas.microsoft.com/office/drawing/2014/main" id="{1C4DB5E5-B97B-EFB1-9E2B-3ACFB99ADD3F}"/>
                </a:ext>
              </a:extLst>
            </p:cNvPr>
            <p:cNvCxnSpPr/>
            <p:nvPr/>
          </p:nvCxnSpPr>
          <p:spPr>
            <a:xfrm flipH="1">
              <a:off x="1391655" y="2245465"/>
              <a:ext cx="609" cy="34216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54">
              <a:extLst>
                <a:ext uri="{FF2B5EF4-FFF2-40B4-BE49-F238E27FC236}">
                  <a16:creationId xmlns:a16="http://schemas.microsoft.com/office/drawing/2014/main" id="{8DC84D55-EBA3-2335-EC31-333FD53FEC3C}"/>
                </a:ext>
              </a:extLst>
            </p:cNvPr>
            <p:cNvCxnSpPr>
              <a:stCxn id="27"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2">
            <a:extLst>
              <a:ext uri="{FF2B5EF4-FFF2-40B4-BE49-F238E27FC236}">
                <a16:creationId xmlns:a16="http://schemas.microsoft.com/office/drawing/2014/main" id="{7762C68B-C800-7293-E925-38C6B22AF1FA}"/>
              </a:ext>
            </a:extLst>
          </p:cNvPr>
          <p:cNvCxnSpPr>
            <a:cxnSpLocks/>
          </p:cNvCxnSpPr>
          <p:nvPr/>
        </p:nvCxnSpPr>
        <p:spPr>
          <a:xfrm flipV="1">
            <a:off x="5814990" y="1060703"/>
            <a:ext cx="0" cy="490989"/>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36" name="Paveikslėlis 35">
            <a:extLst>
              <a:ext uri="{FF2B5EF4-FFF2-40B4-BE49-F238E27FC236}">
                <a16:creationId xmlns:a16="http://schemas.microsoft.com/office/drawing/2014/main" id="{BBAB6FAF-F3ED-2E1E-F857-C387085D7C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1129" y="167330"/>
            <a:ext cx="864097" cy="864097"/>
          </a:xfrm>
          <a:prstGeom prst="rect">
            <a:avLst/>
          </a:prstGeom>
        </p:spPr>
      </p:pic>
      <p:pic>
        <p:nvPicPr>
          <p:cNvPr id="38" name="Paveikslėlis 37" descr="LT Bendrai finansuoja Europos Sąjunga_BLACK Outline">
            <a:extLst>
              <a:ext uri="{FF2B5EF4-FFF2-40B4-BE49-F238E27FC236}">
                <a16:creationId xmlns:a16="http://schemas.microsoft.com/office/drawing/2014/main" id="{209EB919-F30A-E24E-B2F1-2E1A907EA84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40873" y="4596944"/>
            <a:ext cx="1903127" cy="396501"/>
          </a:xfrm>
          <a:prstGeom prst="rect">
            <a:avLst/>
          </a:prstGeom>
          <a:noFill/>
          <a:ln>
            <a:noFill/>
          </a:ln>
        </p:spPr>
      </p:pic>
      <p:sp>
        <p:nvSpPr>
          <p:cNvPr id="2" name="Rounded Rectangle 74">
            <a:extLst>
              <a:ext uri="{FF2B5EF4-FFF2-40B4-BE49-F238E27FC236}">
                <a16:creationId xmlns:a16="http://schemas.microsoft.com/office/drawing/2014/main" id="{9F15A16F-31F9-638F-41F7-620FF9950017}"/>
              </a:ext>
            </a:extLst>
          </p:cNvPr>
          <p:cNvSpPr/>
          <p:nvPr/>
        </p:nvSpPr>
        <p:spPr>
          <a:xfrm>
            <a:off x="2373778" y="1540691"/>
            <a:ext cx="2108029" cy="3602807"/>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3" name="TextBox 2">
            <a:extLst>
              <a:ext uri="{FF2B5EF4-FFF2-40B4-BE49-F238E27FC236}">
                <a16:creationId xmlns:a16="http://schemas.microsoft.com/office/drawing/2014/main" id="{94F8E47E-9AF1-3170-611E-D9CDA64172C0}"/>
              </a:ext>
            </a:extLst>
          </p:cNvPr>
          <p:cNvSpPr txBox="1"/>
          <p:nvPr/>
        </p:nvSpPr>
        <p:spPr>
          <a:xfrm>
            <a:off x="2437940" y="2512935"/>
            <a:ext cx="2016372" cy="369332"/>
          </a:xfrm>
          <a:prstGeom prst="rect">
            <a:avLst/>
          </a:prstGeom>
          <a:noFill/>
        </p:spPr>
        <p:txBody>
          <a:bodyPr wrap="square" lIns="0" tIns="0" rIns="0" bIns="0" rtlCol="0">
            <a:spAutoFit/>
          </a:bodyPr>
          <a:lstStyle/>
          <a:p>
            <a:pPr algn="ctr"/>
            <a:r>
              <a:rPr lang="lt-LT" sz="1200" dirty="0">
                <a:solidFill>
                  <a:srgbClr val="0070C0"/>
                </a:solidFill>
                <a:latin typeface="Arial" panose="020B0604020202020204" pitchFamily="34" charset="0"/>
                <a:cs typeface="Arial" panose="020B0604020202020204" pitchFamily="34" charset="0"/>
              </a:rPr>
              <a:t>Numatomas biudžetas: </a:t>
            </a:r>
          </a:p>
          <a:p>
            <a:pPr algn="ctr"/>
            <a:r>
              <a:rPr lang="lt-LT" sz="1200" b="1" dirty="0">
                <a:solidFill>
                  <a:srgbClr val="0070C0"/>
                </a:solidFill>
                <a:latin typeface="Arial" panose="020B0604020202020204" pitchFamily="34" charset="0"/>
                <a:cs typeface="Arial" panose="020B0604020202020204" pitchFamily="34" charset="0"/>
              </a:rPr>
              <a:t>2 mln. Eur</a:t>
            </a:r>
            <a:endParaRPr lang="en-US" sz="1200" b="1" dirty="0">
              <a:solidFill>
                <a:srgbClr val="0070C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1D9C7A9-158B-D487-50A4-830D0CC5BEF4}"/>
              </a:ext>
            </a:extLst>
          </p:cNvPr>
          <p:cNvSpPr txBox="1"/>
          <p:nvPr/>
        </p:nvSpPr>
        <p:spPr>
          <a:xfrm>
            <a:off x="2424630" y="1606590"/>
            <a:ext cx="2042992" cy="852606"/>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Mokslo atstovų ir akvakultūros įmonių bendradarbiavimo veiklos </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cxnSp>
        <p:nvCxnSpPr>
          <p:cNvPr id="8" name="Straight Connector 32">
            <a:extLst>
              <a:ext uri="{FF2B5EF4-FFF2-40B4-BE49-F238E27FC236}">
                <a16:creationId xmlns:a16="http://schemas.microsoft.com/office/drawing/2014/main" id="{953A62A0-8710-01C8-0DBC-7EA55AB2A9E7}"/>
              </a:ext>
            </a:extLst>
          </p:cNvPr>
          <p:cNvCxnSpPr>
            <a:cxnSpLocks/>
          </p:cNvCxnSpPr>
          <p:nvPr/>
        </p:nvCxnSpPr>
        <p:spPr>
          <a:xfrm flipV="1">
            <a:off x="3131840" y="1049127"/>
            <a:ext cx="0" cy="490989"/>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2" descr="C:\Users\Aniuta\Desktop\lapas2.png">
            <a:extLst>
              <a:ext uri="{FF2B5EF4-FFF2-40B4-BE49-F238E27FC236}">
                <a16:creationId xmlns:a16="http://schemas.microsoft.com/office/drawing/2014/main" id="{FA82A872-39EB-DCF6-676E-AA1F18F89464}"/>
              </a:ext>
            </a:extLst>
          </p:cNvPr>
          <p:cNvPicPr>
            <a:picLocks noChangeAspect="1" noChangeArrowheads="1"/>
          </p:cNvPicPr>
          <p:nvPr/>
        </p:nvPicPr>
        <p:blipFill>
          <a:blip r:embed="rId6" cstate="print"/>
          <a:srcRect/>
          <a:stretch>
            <a:fillRect/>
          </a:stretch>
        </p:blipFill>
        <p:spPr bwMode="auto">
          <a:xfrm rot="5400000">
            <a:off x="7930816" y="22433"/>
            <a:ext cx="1028864" cy="1236116"/>
          </a:xfrm>
          <a:prstGeom prst="rect">
            <a:avLst/>
          </a:prstGeom>
          <a:noFill/>
        </p:spPr>
      </p:pic>
      <p:sp>
        <p:nvSpPr>
          <p:cNvPr id="7" name="Rounded Rectangle 74">
            <a:extLst>
              <a:ext uri="{FF2B5EF4-FFF2-40B4-BE49-F238E27FC236}">
                <a16:creationId xmlns:a16="http://schemas.microsoft.com/office/drawing/2014/main" id="{1886F71E-A05B-93C5-4FB0-B31B315692DB}"/>
              </a:ext>
            </a:extLst>
          </p:cNvPr>
          <p:cNvSpPr/>
          <p:nvPr/>
        </p:nvSpPr>
        <p:spPr>
          <a:xfrm>
            <a:off x="4571999" y="3697770"/>
            <a:ext cx="2591817" cy="1363196"/>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0" name="TextBox 9">
            <a:extLst>
              <a:ext uri="{FF2B5EF4-FFF2-40B4-BE49-F238E27FC236}">
                <a16:creationId xmlns:a16="http://schemas.microsoft.com/office/drawing/2014/main" id="{29B573AE-D773-80FE-756F-C319C1CD1429}"/>
              </a:ext>
            </a:extLst>
          </p:cNvPr>
          <p:cNvSpPr txBox="1"/>
          <p:nvPr/>
        </p:nvSpPr>
        <p:spPr>
          <a:xfrm>
            <a:off x="4588181" y="3697770"/>
            <a:ext cx="2591817" cy="416589"/>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Ekologinė akvakultūros gamyba</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A8E93B9D-A897-E75F-C45D-FDFCA78D5533}"/>
              </a:ext>
            </a:extLst>
          </p:cNvPr>
          <p:cNvSpPr txBox="1"/>
          <p:nvPr/>
        </p:nvSpPr>
        <p:spPr>
          <a:xfrm>
            <a:off x="4603893" y="4430021"/>
            <a:ext cx="2541886"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remiama ekologinė akvakultūros gamybą, siekiant didinti ekologinės akvakultūros produkcijos dalį</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E9C243D8-E511-58E1-9CAD-B35FD140F1D4}"/>
              </a:ext>
            </a:extLst>
          </p:cNvPr>
          <p:cNvSpPr txBox="1"/>
          <p:nvPr/>
        </p:nvSpPr>
        <p:spPr>
          <a:xfrm>
            <a:off x="84816" y="2962120"/>
            <a:ext cx="2220945" cy="2031325"/>
          </a:xfrm>
          <a:prstGeom prst="rect">
            <a:avLst/>
          </a:prstGeom>
          <a:noFill/>
        </p:spPr>
        <p:txBody>
          <a:bodyPr wrap="square" lIns="0" tIns="0" rIns="0" bIns="0" rtlCol="0">
            <a:spAutoFit/>
          </a:bodyPr>
          <a:lstStyle/>
          <a:p>
            <a:pPr algn="ctr"/>
            <a:r>
              <a:rPr lang="lt-LT" sz="1200" dirty="0">
                <a:latin typeface="Arial" panose="020B0604020202020204" pitchFamily="34" charset="0"/>
                <a:cs typeface="Arial" panose="020B0604020202020204" pitchFamily="34" charset="0"/>
              </a:rPr>
              <a:t>į pažangias paklausių rinkoje žuvų rūšių veisimo ir auginimo inovacines technologijas; pridėtinės vertės kūrimą ir tiesioginį pardavimą bei rinkodaros priemones; aplinkos taršą mažinančių bei atsinaujinančių energijos išteklių (AEI) energijos vartojimą; prisitaikymo prie klimato kaitos priemonių įgyvendinimą</a:t>
            </a:r>
            <a:endParaRPr lang="en-US" sz="1200" b="1"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AD738832-AD65-83CF-AC39-DC9A1B8A8847}"/>
              </a:ext>
            </a:extLst>
          </p:cNvPr>
          <p:cNvSpPr txBox="1"/>
          <p:nvPr/>
        </p:nvSpPr>
        <p:spPr>
          <a:xfrm>
            <a:off x="2388412" y="2935874"/>
            <a:ext cx="2042993" cy="1846659"/>
          </a:xfrm>
          <a:prstGeom prst="rect">
            <a:avLst/>
          </a:prstGeom>
          <a:noFill/>
        </p:spPr>
        <p:txBody>
          <a:bodyPr wrap="square" lIns="0" tIns="0" rIns="0" bIns="0" rtlCol="0">
            <a:spAutoFit/>
          </a:bodyPr>
          <a:lstStyle/>
          <a:p>
            <a:pPr algn="ctr"/>
            <a:r>
              <a:rPr lang="lt-LT" sz="1200" dirty="0">
                <a:latin typeface="Arial" panose="020B0604020202020204" pitchFamily="34" charset="0"/>
                <a:cs typeface="Arial" panose="020B0604020202020204" pitchFamily="34" charset="0"/>
              </a:rPr>
              <a:t>taikomieji moksliniai tyrimai skirti skatinti mokslininkų ir akvakultūros gamintojų keitimąsi žiniomis, sprendžiant aktualias </a:t>
            </a:r>
          </a:p>
          <a:p>
            <a:pPr algn="ctr"/>
            <a:r>
              <a:rPr lang="lt-LT" sz="1200" dirty="0">
                <a:latin typeface="Arial" panose="020B0604020202020204" pitchFamily="34" charset="0"/>
                <a:cs typeface="Arial" panose="020B0604020202020204" pitchFamily="34" charset="0"/>
              </a:rPr>
              <a:t>akvakultūros sektoriaus problemas, vykdomi bendradarbiaujant mokslo ir akvakultūros sektoriaus atstovams</a:t>
            </a:r>
            <a:endParaRPr lang="en-US" sz="1200" b="1"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30F4B5D4-56F7-51C5-C605-3BBBC5194E2D}"/>
              </a:ext>
            </a:extLst>
          </p:cNvPr>
          <p:cNvSpPr txBox="1"/>
          <p:nvPr/>
        </p:nvSpPr>
        <p:spPr>
          <a:xfrm>
            <a:off x="7308303" y="2528516"/>
            <a:ext cx="1743789" cy="184665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Skatinant akvakultūrą, kurią plėtojant užtikrinama gyvūnų sveikata bei gerovė, užtikrinamos ligų valdymui reikalingos prevencinės priemonės, mažinamas veterinarinių vaistų naudojimo poreikis.</a:t>
            </a:r>
          </a:p>
        </p:txBody>
      </p:sp>
      <p:sp>
        <p:nvSpPr>
          <p:cNvPr id="33" name="TextBox 32">
            <a:extLst>
              <a:ext uri="{FF2B5EF4-FFF2-40B4-BE49-F238E27FC236}">
                <a16:creationId xmlns:a16="http://schemas.microsoft.com/office/drawing/2014/main" id="{0ED9B3E5-5245-3961-F96F-6841B3CB628E}"/>
              </a:ext>
            </a:extLst>
          </p:cNvPr>
          <p:cNvSpPr txBox="1"/>
          <p:nvPr/>
        </p:nvSpPr>
        <p:spPr>
          <a:xfrm>
            <a:off x="4614605" y="4054364"/>
            <a:ext cx="2556416"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4,2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67B7DC3C-3DD8-7F80-6024-93857D39A1AD}"/>
              </a:ext>
            </a:extLst>
          </p:cNvPr>
          <p:cNvSpPr txBox="1"/>
          <p:nvPr/>
        </p:nvSpPr>
        <p:spPr>
          <a:xfrm>
            <a:off x="4607961" y="2272475"/>
            <a:ext cx="2518933" cy="129266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Skatinant aplinkosaugines funkcijas atliekančios akvakultūros plėtojimą, remiant biologinės įvairovės išsaugojimui ir poveikio natūraliems vandens telkiniams mažinimui reikalingų </a:t>
            </a:r>
            <a:r>
              <a:rPr kumimoji="0" lang="lt-LT" sz="1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gamtotvarkos</a:t>
            </a: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priemonių įgyvendinimą.</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8631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75" y="429104"/>
            <a:ext cx="2448270" cy="417233"/>
          </a:xfrm>
          <a:prstGeom prst="rect">
            <a:avLst/>
          </a:prstGeom>
        </p:spPr>
      </p:pic>
      <p:sp>
        <p:nvSpPr>
          <p:cNvPr id="4" name="TextBox 3">
            <a:extLst>
              <a:ext uri="{FF2B5EF4-FFF2-40B4-BE49-F238E27FC236}">
                <a16:creationId xmlns:a16="http://schemas.microsoft.com/office/drawing/2014/main" id="{CC665958-90A6-4246-D8AB-CB9CEB38F6F3}"/>
              </a:ext>
            </a:extLst>
          </p:cNvPr>
          <p:cNvSpPr txBox="1"/>
          <p:nvPr/>
        </p:nvSpPr>
        <p:spPr>
          <a:xfrm>
            <a:off x="5572132" y="1109953"/>
            <a:ext cx="1071570" cy="461665"/>
          </a:xfrm>
          <a:prstGeom prst="rect">
            <a:avLst/>
          </a:prstGeom>
          <a:noFill/>
        </p:spPr>
        <p:txBody>
          <a:bodyPr wrap="square" rtlCol="0">
            <a:spAutoFit/>
          </a:bodyPr>
          <a:lstStyle/>
          <a:p>
            <a:r>
              <a:rPr lang="lt-LT" sz="1200" dirty="0">
                <a:solidFill>
                  <a:schemeClr val="bg1"/>
                </a:solidFill>
                <a:latin typeface="Arial" pitchFamily="34" charset="0"/>
                <a:cs typeface="Arial" pitchFamily="34" charset="0"/>
              </a:rPr>
              <a:t>Akcentinis</a:t>
            </a:r>
          </a:p>
          <a:p>
            <a:r>
              <a:rPr lang="lt-LT" sz="1200" dirty="0">
                <a:solidFill>
                  <a:schemeClr val="bg1"/>
                </a:solidFill>
                <a:latin typeface="Arial" pitchFamily="34" charset="0"/>
                <a:cs typeface="Arial" pitchFamily="34" charset="0"/>
              </a:rPr>
              <a:t>tekstas</a:t>
            </a:r>
            <a:endParaRPr lang="en-GB" sz="1200" dirty="0">
              <a:solidFill>
                <a:schemeClr val="bg1"/>
              </a:solidFill>
              <a:latin typeface="Arial" pitchFamily="34" charset="0"/>
              <a:cs typeface="Arial" pitchFamily="34" charset="0"/>
            </a:endParaRPr>
          </a:p>
        </p:txBody>
      </p:sp>
      <p:sp>
        <p:nvSpPr>
          <p:cNvPr id="5" name="TextBox 4">
            <a:extLst>
              <a:ext uri="{FF2B5EF4-FFF2-40B4-BE49-F238E27FC236}">
                <a16:creationId xmlns:a16="http://schemas.microsoft.com/office/drawing/2014/main" id="{A98059BB-6327-F307-2A38-D602217CA561}"/>
              </a:ext>
            </a:extLst>
          </p:cNvPr>
          <p:cNvSpPr txBox="1"/>
          <p:nvPr/>
        </p:nvSpPr>
        <p:spPr>
          <a:xfrm>
            <a:off x="2245467" y="457116"/>
            <a:ext cx="5635371" cy="1015663"/>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2.2. Skatinti žvejybos ir akvakultūros produktų prekybą, kokybę ir pridėtinę vertę, taip pat tų produktų perdirbimą </a:t>
            </a:r>
            <a:endParaRPr lang="en-GB" sz="2000" b="1" dirty="0">
              <a:solidFill>
                <a:srgbClr val="8EC543"/>
              </a:solidFill>
              <a:latin typeface="Arial" pitchFamily="34" charset="0"/>
              <a:cs typeface="Arial" pitchFamily="34" charset="0"/>
            </a:endParaRPr>
          </a:p>
        </p:txBody>
      </p:sp>
      <p:sp>
        <p:nvSpPr>
          <p:cNvPr id="12" name="Rounded Rectangle 74">
            <a:extLst>
              <a:ext uri="{FF2B5EF4-FFF2-40B4-BE49-F238E27FC236}">
                <a16:creationId xmlns:a16="http://schemas.microsoft.com/office/drawing/2014/main" id="{75DFB337-13E7-4BB2-7B37-CB4C206CA5F6}"/>
              </a:ext>
            </a:extLst>
          </p:cNvPr>
          <p:cNvSpPr/>
          <p:nvPr/>
        </p:nvSpPr>
        <p:spPr>
          <a:xfrm>
            <a:off x="161215" y="2190502"/>
            <a:ext cx="2303765" cy="2248822"/>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3" name="TextBox 12">
            <a:extLst>
              <a:ext uri="{FF2B5EF4-FFF2-40B4-BE49-F238E27FC236}">
                <a16:creationId xmlns:a16="http://schemas.microsoft.com/office/drawing/2014/main" id="{D83A8EF4-097A-713D-243B-7017A605BF39}"/>
              </a:ext>
            </a:extLst>
          </p:cNvPr>
          <p:cNvSpPr txBox="1"/>
          <p:nvPr/>
        </p:nvSpPr>
        <p:spPr>
          <a:xfrm>
            <a:off x="429395" y="3166457"/>
            <a:ext cx="1767404" cy="553998"/>
          </a:xfrm>
          <a:prstGeom prst="rect">
            <a:avLst/>
          </a:prstGeom>
          <a:noFill/>
        </p:spPr>
        <p:txBody>
          <a:bodyPr wrap="square" lIns="0" tIns="0" rIns="0" bIns="0" rtlCol="0">
            <a:spAutoFit/>
          </a:bodyPr>
          <a:lstStyle/>
          <a:p>
            <a:pPr algn="ctr"/>
            <a:r>
              <a:rPr lang="lt-LT" sz="1200" dirty="0">
                <a:solidFill>
                  <a:srgbClr val="0070C0"/>
                </a:solidFill>
                <a:latin typeface="Arial" panose="020B0604020202020204" pitchFamily="34" charset="0"/>
                <a:cs typeface="Arial" panose="020B0604020202020204" pitchFamily="34" charset="0"/>
              </a:rPr>
              <a:t>Numatomas biudžetas: </a:t>
            </a:r>
            <a:r>
              <a:rPr lang="lt-LT" sz="1200" b="1" dirty="0">
                <a:solidFill>
                  <a:srgbClr val="0070C0"/>
                </a:solidFill>
                <a:latin typeface="Arial" panose="020B0604020202020204" pitchFamily="34" charset="0"/>
                <a:cs typeface="Arial" panose="020B0604020202020204" pitchFamily="34" charset="0"/>
              </a:rPr>
              <a:t>3,7 mln. Eur</a:t>
            </a:r>
          </a:p>
          <a:p>
            <a:pPr algn="ctr"/>
            <a:endParaRPr lang="lt-LT" sz="1200" b="1"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CD930C3-3F9D-3E8D-1871-77B05D9E81D0}"/>
              </a:ext>
            </a:extLst>
          </p:cNvPr>
          <p:cNvSpPr txBox="1"/>
          <p:nvPr/>
        </p:nvSpPr>
        <p:spPr>
          <a:xfrm>
            <a:off x="185396" y="2481365"/>
            <a:ext cx="2303765" cy="634597"/>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Investicijos į žvejybos ir akvakultūros produktų perdirbimą</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15" name="Rounded Rectangle 74">
            <a:extLst>
              <a:ext uri="{FF2B5EF4-FFF2-40B4-BE49-F238E27FC236}">
                <a16:creationId xmlns:a16="http://schemas.microsoft.com/office/drawing/2014/main" id="{8C7246D6-847E-5107-5295-F0ED1E3A4607}"/>
              </a:ext>
            </a:extLst>
          </p:cNvPr>
          <p:cNvSpPr/>
          <p:nvPr/>
        </p:nvSpPr>
        <p:spPr>
          <a:xfrm>
            <a:off x="5953561" y="2211038"/>
            <a:ext cx="2642979" cy="2046226"/>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6" name="Rounded Rectangle 74">
            <a:extLst>
              <a:ext uri="{FF2B5EF4-FFF2-40B4-BE49-F238E27FC236}">
                <a16:creationId xmlns:a16="http://schemas.microsoft.com/office/drawing/2014/main" id="{11A32573-0BC0-44D7-6099-F61B13B42100}"/>
              </a:ext>
            </a:extLst>
          </p:cNvPr>
          <p:cNvSpPr/>
          <p:nvPr/>
        </p:nvSpPr>
        <p:spPr>
          <a:xfrm>
            <a:off x="2585598" y="2190501"/>
            <a:ext cx="3290047" cy="2757508"/>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7" name="TextBox 16">
            <a:extLst>
              <a:ext uri="{FF2B5EF4-FFF2-40B4-BE49-F238E27FC236}">
                <a16:creationId xmlns:a16="http://schemas.microsoft.com/office/drawing/2014/main" id="{CF70D834-7DBA-7C78-0091-785DB4D6DCA3}"/>
              </a:ext>
            </a:extLst>
          </p:cNvPr>
          <p:cNvSpPr txBox="1"/>
          <p:nvPr/>
        </p:nvSpPr>
        <p:spPr>
          <a:xfrm>
            <a:off x="2926847" y="2916788"/>
            <a:ext cx="2657648"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r>
              <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610 t</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ū</a:t>
            </a:r>
            <a:r>
              <a:rPr kumimoji="0" lang="en-US" sz="12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kst</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D6BB7F48-6E38-58FA-BBF2-C24609E7FADC}"/>
              </a:ext>
            </a:extLst>
          </p:cNvPr>
          <p:cNvSpPr txBox="1"/>
          <p:nvPr/>
        </p:nvSpPr>
        <p:spPr>
          <a:xfrm>
            <a:off x="5971116" y="2965013"/>
            <a:ext cx="2720653"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r>
              <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1,8</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E65CDB2-B626-8A8D-6458-6CFFF193D8AB}"/>
              </a:ext>
            </a:extLst>
          </p:cNvPr>
          <p:cNvSpPr txBox="1"/>
          <p:nvPr/>
        </p:nvSpPr>
        <p:spPr>
          <a:xfrm>
            <a:off x="5875646" y="2392321"/>
            <a:ext cx="2753647" cy="428900"/>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Gamintojų organizacijų veiklos skatinimas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AEF0EE6F-41A2-AB8A-83C5-59F8B221F64D}"/>
              </a:ext>
            </a:extLst>
          </p:cNvPr>
          <p:cNvSpPr txBox="1"/>
          <p:nvPr/>
        </p:nvSpPr>
        <p:spPr>
          <a:xfrm>
            <a:off x="2624301" y="2282191"/>
            <a:ext cx="3136485" cy="634597"/>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Rinkų priemonės (įskaitant skirtas geresniam atsekamumui ir kokybei užtikrinti)</a:t>
            </a:r>
            <a:endParaRPr lang="en-US" sz="1200" b="1" cap="all" spc="20" dirty="0">
              <a:solidFill>
                <a:srgbClr val="126A3A"/>
              </a:solidFill>
              <a:latin typeface="Arial" panose="020B0604020202020204" pitchFamily="34" charset="0"/>
              <a:cs typeface="Arial" panose="020B0604020202020204" pitchFamily="34" charset="0"/>
            </a:endParaRPr>
          </a:p>
        </p:txBody>
      </p:sp>
      <p:grpSp>
        <p:nvGrpSpPr>
          <p:cNvPr id="22" name="Group 29">
            <a:extLst>
              <a:ext uri="{FF2B5EF4-FFF2-40B4-BE49-F238E27FC236}">
                <a16:creationId xmlns:a16="http://schemas.microsoft.com/office/drawing/2014/main" id="{71AE241A-F8D5-0FC9-2E06-FF09C5A87DC5}"/>
              </a:ext>
            </a:extLst>
          </p:cNvPr>
          <p:cNvGrpSpPr/>
          <p:nvPr/>
        </p:nvGrpSpPr>
        <p:grpSpPr>
          <a:xfrm>
            <a:off x="545353" y="1822998"/>
            <a:ext cx="4349266" cy="332696"/>
            <a:chOff x="1392264" y="2127534"/>
            <a:chExt cx="2819112" cy="490989"/>
          </a:xfrm>
        </p:grpSpPr>
        <p:sp>
          <p:nvSpPr>
            <p:cNvPr id="23" name="Arc 36">
              <a:extLst>
                <a:ext uri="{FF2B5EF4-FFF2-40B4-BE49-F238E27FC236}">
                  <a16:creationId xmlns:a16="http://schemas.microsoft.com/office/drawing/2014/main" id="{73BB08EB-D53A-9E15-B05D-2E1A6AB7747E}"/>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4" name="Straight Connector 37">
              <a:extLst>
                <a:ext uri="{FF2B5EF4-FFF2-40B4-BE49-F238E27FC236}">
                  <a16:creationId xmlns:a16="http://schemas.microsoft.com/office/drawing/2014/main" id="{F76F16CD-B9A4-7BAE-E183-2D81F831A6B6}"/>
                </a:ext>
              </a:extLst>
            </p:cNvPr>
            <p:cNvCxnSpPr>
              <a:stCxn id="23" idx="2"/>
            </p:cNvCxnSpPr>
            <p:nvPr/>
          </p:nvCxnSpPr>
          <p:spPr>
            <a:xfrm>
              <a:off x="1392264" y="2251815"/>
              <a:ext cx="0" cy="3667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39">
              <a:extLst>
                <a:ext uri="{FF2B5EF4-FFF2-40B4-BE49-F238E27FC236}">
                  <a16:creationId xmlns:a16="http://schemas.microsoft.com/office/drawing/2014/main" id="{63794AF4-DAD2-06EB-F73D-FD2B1263E6BB}"/>
                </a:ext>
              </a:extLst>
            </p:cNvPr>
            <p:cNvCxnSpPr>
              <a:stCxn id="23"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26" name="Group 50">
            <a:extLst>
              <a:ext uri="{FF2B5EF4-FFF2-40B4-BE49-F238E27FC236}">
                <a16:creationId xmlns:a16="http://schemas.microsoft.com/office/drawing/2014/main" id="{A141312F-0882-1E44-E972-F0ECB8450CE6}"/>
              </a:ext>
            </a:extLst>
          </p:cNvPr>
          <p:cNvGrpSpPr/>
          <p:nvPr/>
        </p:nvGrpSpPr>
        <p:grpSpPr>
          <a:xfrm flipH="1">
            <a:off x="4869891" y="1822998"/>
            <a:ext cx="3357585" cy="405570"/>
            <a:chOff x="1391655" y="2127534"/>
            <a:chExt cx="2819721" cy="460096"/>
          </a:xfrm>
        </p:grpSpPr>
        <p:sp>
          <p:nvSpPr>
            <p:cNvPr id="27" name="Arc 51">
              <a:extLst>
                <a:ext uri="{FF2B5EF4-FFF2-40B4-BE49-F238E27FC236}">
                  <a16:creationId xmlns:a16="http://schemas.microsoft.com/office/drawing/2014/main" id="{E8E7DA4D-7812-808E-C617-96E14793494F}"/>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8" name="Straight Connector 52">
              <a:extLst>
                <a:ext uri="{FF2B5EF4-FFF2-40B4-BE49-F238E27FC236}">
                  <a16:creationId xmlns:a16="http://schemas.microsoft.com/office/drawing/2014/main" id="{1C4DB5E5-B97B-EFB1-9E2B-3ACFB99ADD3F}"/>
                </a:ext>
              </a:extLst>
            </p:cNvPr>
            <p:cNvCxnSpPr/>
            <p:nvPr/>
          </p:nvCxnSpPr>
          <p:spPr>
            <a:xfrm flipH="1">
              <a:off x="1391655" y="2245465"/>
              <a:ext cx="609" cy="34216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54">
              <a:extLst>
                <a:ext uri="{FF2B5EF4-FFF2-40B4-BE49-F238E27FC236}">
                  <a16:creationId xmlns:a16="http://schemas.microsoft.com/office/drawing/2014/main" id="{8DC84D55-EBA3-2335-EC31-333FD53FEC3C}"/>
                </a:ext>
              </a:extLst>
            </p:cNvPr>
            <p:cNvCxnSpPr>
              <a:cxnSpLocks/>
              <a:stCxn id="27"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2">
            <a:extLst>
              <a:ext uri="{FF2B5EF4-FFF2-40B4-BE49-F238E27FC236}">
                <a16:creationId xmlns:a16="http://schemas.microsoft.com/office/drawing/2014/main" id="{7762C68B-C800-7293-E925-38C6B22AF1FA}"/>
              </a:ext>
            </a:extLst>
          </p:cNvPr>
          <p:cNvCxnSpPr>
            <a:cxnSpLocks/>
          </p:cNvCxnSpPr>
          <p:nvPr/>
        </p:nvCxnSpPr>
        <p:spPr>
          <a:xfrm flipV="1">
            <a:off x="4355976" y="1840102"/>
            <a:ext cx="0" cy="315592"/>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36" name="Paveikslėlis 35">
            <a:extLst>
              <a:ext uri="{FF2B5EF4-FFF2-40B4-BE49-F238E27FC236}">
                <a16:creationId xmlns:a16="http://schemas.microsoft.com/office/drawing/2014/main" id="{BBAB6FAF-F3ED-2E1E-F857-C387085D7C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4520" y="697960"/>
            <a:ext cx="864097" cy="854139"/>
          </a:xfrm>
          <a:prstGeom prst="rect">
            <a:avLst/>
          </a:prstGeom>
        </p:spPr>
      </p:pic>
      <p:pic>
        <p:nvPicPr>
          <p:cNvPr id="38" name="Paveikslėlis 37" descr="LT Bendrai finansuoja Europos Sąjunga_BLACK Outline">
            <a:extLst>
              <a:ext uri="{FF2B5EF4-FFF2-40B4-BE49-F238E27FC236}">
                <a16:creationId xmlns:a16="http://schemas.microsoft.com/office/drawing/2014/main" id="{209EB919-F30A-E24E-B2F1-2E1A907EA8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6781" y="4645304"/>
            <a:ext cx="2227219" cy="464023"/>
          </a:xfrm>
          <a:prstGeom prst="rect">
            <a:avLst/>
          </a:prstGeom>
          <a:noFill/>
          <a:ln>
            <a:noFill/>
          </a:ln>
        </p:spPr>
      </p:pic>
      <p:pic>
        <p:nvPicPr>
          <p:cNvPr id="9" name="Picture 2" descr="C:\Users\Aniuta\Desktop\lapas2.png">
            <a:extLst>
              <a:ext uri="{FF2B5EF4-FFF2-40B4-BE49-F238E27FC236}">
                <a16:creationId xmlns:a16="http://schemas.microsoft.com/office/drawing/2014/main" id="{FA82A872-39EB-DCF6-676E-AA1F18F89464}"/>
              </a:ext>
            </a:extLst>
          </p:cNvPr>
          <p:cNvPicPr>
            <a:picLocks noChangeAspect="1" noChangeArrowheads="1"/>
          </p:cNvPicPr>
          <p:nvPr/>
        </p:nvPicPr>
        <p:blipFill>
          <a:blip r:embed="rId5" cstate="print"/>
          <a:srcRect/>
          <a:stretch>
            <a:fillRect/>
          </a:stretch>
        </p:blipFill>
        <p:spPr bwMode="auto">
          <a:xfrm rot="5400000">
            <a:off x="7715477" y="553978"/>
            <a:ext cx="1211937" cy="1392767"/>
          </a:xfrm>
          <a:prstGeom prst="rect">
            <a:avLst/>
          </a:prstGeom>
          <a:noFill/>
        </p:spPr>
      </p:pic>
      <p:sp>
        <p:nvSpPr>
          <p:cNvPr id="2" name="TextBox 1">
            <a:extLst>
              <a:ext uri="{FF2B5EF4-FFF2-40B4-BE49-F238E27FC236}">
                <a16:creationId xmlns:a16="http://schemas.microsoft.com/office/drawing/2014/main" id="{19A93089-CBA0-98EE-339F-598D455CF66D}"/>
              </a:ext>
            </a:extLst>
          </p:cNvPr>
          <p:cNvSpPr txBox="1"/>
          <p:nvPr/>
        </p:nvSpPr>
        <p:spPr>
          <a:xfrm>
            <a:off x="5972082" y="3293471"/>
            <a:ext cx="2624458"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Parama teikiama pripažintų gamintojų organizacijų (GO) patvirtintų gamybos ir prekybos planų (GPP)  rengimui ir įgyvendinimui</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C4E966C-A760-D973-768B-61D1CC94E6CF}"/>
              </a:ext>
            </a:extLst>
          </p:cNvPr>
          <p:cNvSpPr txBox="1"/>
          <p:nvPr/>
        </p:nvSpPr>
        <p:spPr>
          <a:xfrm>
            <a:off x="2597592" y="3130470"/>
            <a:ext cx="3290046" cy="166199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Remia žuvininkystės produktų gamintojų bendradarbiavimą, įsitraukiant į vietinę maisto sistemą bei trumpas maisto teikimo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grandines ir / arba tarptautines (kai aktualu) tiekimo grandines, pasitelkiant skaitmeninimą žvejybos ir akvakultūros produktų atsekamumui visoje vertės grandinėje gerinti; produkcijos pristatymą tarptautinėse parodose, mugėse ir kituose viešinimo renginiuose.</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0863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tačiakampis 10">
            <a:extLst>
              <a:ext uri="{FF2B5EF4-FFF2-40B4-BE49-F238E27FC236}">
                <a16:creationId xmlns:a16="http://schemas.microsoft.com/office/drawing/2014/main" id="{777C080D-46C9-8F52-9377-9FE61865EEC2}"/>
              </a:ext>
            </a:extLst>
          </p:cNvPr>
          <p:cNvSpPr/>
          <p:nvPr/>
        </p:nvSpPr>
        <p:spPr>
          <a:xfrm>
            <a:off x="795120" y="1144667"/>
            <a:ext cx="3953360" cy="3528392"/>
          </a:xfrm>
          <a:prstGeom prst="rect">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Lygiašonis trikampis 11">
            <a:extLst>
              <a:ext uri="{FF2B5EF4-FFF2-40B4-BE49-F238E27FC236}">
                <a16:creationId xmlns:a16="http://schemas.microsoft.com/office/drawing/2014/main" id="{6A489E43-F4E5-6F64-4D3D-B1EF98A71EB3}"/>
              </a:ext>
            </a:extLst>
          </p:cNvPr>
          <p:cNvSpPr/>
          <p:nvPr/>
        </p:nvSpPr>
        <p:spPr>
          <a:xfrm rot="5400000">
            <a:off x="3443865" y="2224569"/>
            <a:ext cx="976262" cy="694363"/>
          </a:xfrm>
          <a:prstGeom prst="triangle">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extBox 17">
            <a:extLst>
              <a:ext uri="{FF2B5EF4-FFF2-40B4-BE49-F238E27FC236}">
                <a16:creationId xmlns:a16="http://schemas.microsoft.com/office/drawing/2014/main" id="{6F80D117-340F-8D03-0CDE-449CEC2E8C3E}"/>
              </a:ext>
            </a:extLst>
          </p:cNvPr>
          <p:cNvSpPr txBox="1"/>
          <p:nvPr/>
        </p:nvSpPr>
        <p:spPr>
          <a:xfrm>
            <a:off x="884834" y="1385586"/>
            <a:ext cx="3811702" cy="2862322"/>
          </a:xfrm>
          <a:prstGeom prst="rect">
            <a:avLst/>
          </a:prstGeom>
          <a:noFill/>
        </p:spPr>
        <p:txBody>
          <a:bodyPr wrap="square" rtlCol="0">
            <a:spAutoFit/>
          </a:bodyPr>
          <a:lstStyle/>
          <a:p>
            <a:pPr algn="ctr"/>
            <a:r>
              <a:rPr lang="lt-LT" sz="2000" b="1" dirty="0">
                <a:solidFill>
                  <a:schemeClr val="bg1"/>
                </a:solidFill>
                <a:latin typeface="Arial" pitchFamily="34" charset="0"/>
                <a:cs typeface="Arial" pitchFamily="34" charset="0"/>
              </a:rPr>
              <a:t>3 PRIORITETAS. </a:t>
            </a:r>
          </a:p>
          <a:p>
            <a:pPr algn="ctr"/>
            <a:endParaRPr lang="lt-LT" sz="2000" b="1" dirty="0">
              <a:solidFill>
                <a:schemeClr val="bg1"/>
              </a:solidFill>
              <a:latin typeface="Arial" pitchFamily="34" charset="0"/>
              <a:cs typeface="Arial" pitchFamily="34" charset="0"/>
            </a:endParaRPr>
          </a:p>
          <a:p>
            <a:pPr algn="ctr"/>
            <a:r>
              <a:rPr lang="lt-LT" sz="2000" b="1" dirty="0">
                <a:solidFill>
                  <a:schemeClr val="bg1"/>
                </a:solidFill>
                <a:latin typeface="Arial" pitchFamily="34" charset="0"/>
                <a:cs typeface="Arial" pitchFamily="34" charset="0"/>
              </a:rPr>
              <a:t>  Sąlygų tvariai mėlynajai ekonomikai pakrantės rajonuose ir salų bei krašto gilumos vietovėse sudarymas ir žvejybos bei akvakultūros bendruomenių vystymosi skatinimas</a:t>
            </a:r>
          </a:p>
        </p:txBody>
      </p:sp>
      <p:pic>
        <p:nvPicPr>
          <p:cNvPr id="23" name="Picture 10">
            <a:extLst>
              <a:ext uri="{FF2B5EF4-FFF2-40B4-BE49-F238E27FC236}">
                <a16:creationId xmlns:a16="http://schemas.microsoft.com/office/drawing/2014/main" id="{B340A2EC-B73D-7DBA-61CD-C8D3932B35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9" y="411511"/>
            <a:ext cx="3476339" cy="592436"/>
          </a:xfrm>
          <a:prstGeom prst="rect">
            <a:avLst/>
          </a:prstGeom>
        </p:spPr>
      </p:pic>
      <p:pic>
        <p:nvPicPr>
          <p:cNvPr id="2" name="Paveikslėlis 1">
            <a:extLst>
              <a:ext uri="{FF2B5EF4-FFF2-40B4-BE49-F238E27FC236}">
                <a16:creationId xmlns:a16="http://schemas.microsoft.com/office/drawing/2014/main" id="{1C21A6BC-0D7E-F6BE-803D-D986FFDB9C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6810" y="139850"/>
            <a:ext cx="829030" cy="864097"/>
          </a:xfrm>
          <a:prstGeom prst="rect">
            <a:avLst/>
          </a:prstGeom>
        </p:spPr>
      </p:pic>
      <p:pic>
        <p:nvPicPr>
          <p:cNvPr id="1028" name="Picture 4" descr="Mediterranean Blue Economy Stakeholder Platform">
            <a:extLst>
              <a:ext uri="{FF2B5EF4-FFF2-40B4-BE49-F238E27FC236}">
                <a16:creationId xmlns:a16="http://schemas.microsoft.com/office/drawing/2014/main" id="{3C041756-5694-26C4-F525-B8B1AFB0015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8852" y="1127113"/>
            <a:ext cx="4003054" cy="35283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Aniuta\Desktop\lapas2.png">
            <a:extLst>
              <a:ext uri="{FF2B5EF4-FFF2-40B4-BE49-F238E27FC236}">
                <a16:creationId xmlns:a16="http://schemas.microsoft.com/office/drawing/2014/main" id="{6360E11D-A57C-5195-E45B-E6A8C816C7EE}"/>
              </a:ext>
            </a:extLst>
          </p:cNvPr>
          <p:cNvPicPr>
            <a:picLocks noChangeAspect="1" noChangeArrowheads="1"/>
          </p:cNvPicPr>
          <p:nvPr/>
        </p:nvPicPr>
        <p:blipFill>
          <a:blip r:embed="rId5" cstate="print"/>
          <a:srcRect/>
          <a:stretch>
            <a:fillRect/>
          </a:stretch>
        </p:blipFill>
        <p:spPr bwMode="auto">
          <a:xfrm rot="5400000">
            <a:off x="7376300" y="-96253"/>
            <a:ext cx="1390051" cy="1670060"/>
          </a:xfrm>
          <a:prstGeom prst="rect">
            <a:avLst/>
          </a:prstGeom>
          <a:noFill/>
        </p:spPr>
      </p:pic>
    </p:spTree>
    <p:extLst>
      <p:ext uri="{BB962C8B-B14F-4D97-AF65-F5344CB8AC3E}">
        <p14:creationId xmlns:p14="http://schemas.microsoft.com/office/powerpoint/2010/main" val="3390007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213" y="135784"/>
            <a:ext cx="2448270" cy="417233"/>
          </a:xfrm>
          <a:prstGeom prst="rect">
            <a:avLst/>
          </a:prstGeom>
        </p:spPr>
      </p:pic>
      <p:sp>
        <p:nvSpPr>
          <p:cNvPr id="4" name="TextBox 3">
            <a:extLst>
              <a:ext uri="{FF2B5EF4-FFF2-40B4-BE49-F238E27FC236}">
                <a16:creationId xmlns:a16="http://schemas.microsoft.com/office/drawing/2014/main" id="{CC665958-90A6-4246-D8AB-CB9CEB38F6F3}"/>
              </a:ext>
            </a:extLst>
          </p:cNvPr>
          <p:cNvSpPr txBox="1"/>
          <p:nvPr/>
        </p:nvSpPr>
        <p:spPr>
          <a:xfrm>
            <a:off x="5572132" y="1109953"/>
            <a:ext cx="1071570" cy="461665"/>
          </a:xfrm>
          <a:prstGeom prst="rect">
            <a:avLst/>
          </a:prstGeom>
          <a:noFill/>
        </p:spPr>
        <p:txBody>
          <a:bodyPr wrap="square" rtlCol="0">
            <a:spAutoFit/>
          </a:bodyPr>
          <a:lstStyle/>
          <a:p>
            <a:r>
              <a:rPr lang="lt-LT" sz="1200" dirty="0">
                <a:solidFill>
                  <a:schemeClr val="bg1"/>
                </a:solidFill>
                <a:latin typeface="Arial" pitchFamily="34" charset="0"/>
                <a:cs typeface="Arial" pitchFamily="34" charset="0"/>
              </a:rPr>
              <a:t>Akcentinis</a:t>
            </a:r>
          </a:p>
          <a:p>
            <a:r>
              <a:rPr lang="lt-LT" sz="1200" dirty="0">
                <a:solidFill>
                  <a:schemeClr val="bg1"/>
                </a:solidFill>
                <a:latin typeface="Arial" pitchFamily="34" charset="0"/>
                <a:cs typeface="Arial" pitchFamily="34" charset="0"/>
              </a:rPr>
              <a:t>tekstas</a:t>
            </a:r>
            <a:endParaRPr lang="en-GB" sz="1200" dirty="0">
              <a:solidFill>
                <a:schemeClr val="bg1"/>
              </a:solidFill>
              <a:latin typeface="Arial" pitchFamily="34" charset="0"/>
              <a:cs typeface="Arial" pitchFamily="34" charset="0"/>
            </a:endParaRPr>
          </a:p>
        </p:txBody>
      </p:sp>
      <p:sp>
        <p:nvSpPr>
          <p:cNvPr id="5" name="TextBox 4">
            <a:extLst>
              <a:ext uri="{FF2B5EF4-FFF2-40B4-BE49-F238E27FC236}">
                <a16:creationId xmlns:a16="http://schemas.microsoft.com/office/drawing/2014/main" id="{A98059BB-6327-F307-2A38-D602217CA561}"/>
              </a:ext>
            </a:extLst>
          </p:cNvPr>
          <p:cNvSpPr txBox="1"/>
          <p:nvPr/>
        </p:nvSpPr>
        <p:spPr>
          <a:xfrm>
            <a:off x="2216738" y="190589"/>
            <a:ext cx="5574619" cy="1323439"/>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3.1. Sudaryti sąlygas tvariai mėlynajai ekonomikai pakrantės rajonuose ir salų bei krašto gilumos vietovėse ir skatinti žvejybos bei akvakultūros bendruomenių vystymąsi </a:t>
            </a:r>
            <a:endParaRPr lang="en-GB" sz="2000" b="1" dirty="0">
              <a:solidFill>
                <a:srgbClr val="8EC543"/>
              </a:solidFill>
              <a:latin typeface="Arial" pitchFamily="34" charset="0"/>
              <a:cs typeface="Arial" pitchFamily="34" charset="0"/>
            </a:endParaRPr>
          </a:p>
        </p:txBody>
      </p:sp>
      <p:sp>
        <p:nvSpPr>
          <p:cNvPr id="12" name="Rounded Rectangle 74">
            <a:extLst>
              <a:ext uri="{FF2B5EF4-FFF2-40B4-BE49-F238E27FC236}">
                <a16:creationId xmlns:a16="http://schemas.microsoft.com/office/drawing/2014/main" id="{75DFB337-13E7-4BB2-7B37-CB4C206CA5F6}"/>
              </a:ext>
            </a:extLst>
          </p:cNvPr>
          <p:cNvSpPr/>
          <p:nvPr/>
        </p:nvSpPr>
        <p:spPr>
          <a:xfrm>
            <a:off x="199815" y="1804838"/>
            <a:ext cx="4359034" cy="1533823"/>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3" name="TextBox 12">
            <a:extLst>
              <a:ext uri="{FF2B5EF4-FFF2-40B4-BE49-F238E27FC236}">
                <a16:creationId xmlns:a16="http://schemas.microsoft.com/office/drawing/2014/main" id="{D83A8EF4-097A-713D-243B-7017A605BF39}"/>
              </a:ext>
            </a:extLst>
          </p:cNvPr>
          <p:cNvSpPr txBox="1"/>
          <p:nvPr/>
        </p:nvSpPr>
        <p:spPr>
          <a:xfrm>
            <a:off x="338437" y="2041053"/>
            <a:ext cx="3661532" cy="184666"/>
          </a:xfrm>
          <a:prstGeom prst="rect">
            <a:avLst/>
          </a:prstGeom>
          <a:noFill/>
        </p:spPr>
        <p:txBody>
          <a:bodyPr wrap="square" lIns="0" tIns="0" rIns="0" bIns="0" rtlCol="0">
            <a:spAutoFit/>
          </a:bodyPr>
          <a:lstStyle/>
          <a:p>
            <a:pPr algn="ctr"/>
            <a:r>
              <a:rPr lang="lt-LT" sz="1200" dirty="0">
                <a:solidFill>
                  <a:srgbClr val="0070C0"/>
                </a:solidFill>
                <a:latin typeface="Arial" panose="020B0604020202020204" pitchFamily="34" charset="0"/>
                <a:cs typeface="Arial" panose="020B0604020202020204" pitchFamily="34" charset="0"/>
              </a:rPr>
              <a:t>Numatomas biudžetas: </a:t>
            </a:r>
            <a:r>
              <a:rPr lang="lt-LT" sz="1200" b="1" dirty="0">
                <a:solidFill>
                  <a:srgbClr val="0070C0"/>
                </a:solidFill>
                <a:latin typeface="Arial" panose="020B0604020202020204" pitchFamily="34" charset="0"/>
                <a:cs typeface="Arial" panose="020B0604020202020204" pitchFamily="34" charset="0"/>
              </a:rPr>
              <a:t>220 tūkst. Eur</a:t>
            </a:r>
          </a:p>
        </p:txBody>
      </p:sp>
      <p:sp>
        <p:nvSpPr>
          <p:cNvPr id="14" name="TextBox 13">
            <a:extLst>
              <a:ext uri="{FF2B5EF4-FFF2-40B4-BE49-F238E27FC236}">
                <a16:creationId xmlns:a16="http://schemas.microsoft.com/office/drawing/2014/main" id="{ECD930C3-3F9D-3E8D-1871-77B05D9E81D0}"/>
              </a:ext>
            </a:extLst>
          </p:cNvPr>
          <p:cNvSpPr txBox="1"/>
          <p:nvPr/>
        </p:nvSpPr>
        <p:spPr>
          <a:xfrm>
            <a:off x="451532" y="1803277"/>
            <a:ext cx="3919858" cy="198581"/>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Vietos plėtros strategijų parengimas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15" name="Rounded Rectangle 74">
            <a:extLst>
              <a:ext uri="{FF2B5EF4-FFF2-40B4-BE49-F238E27FC236}">
                <a16:creationId xmlns:a16="http://schemas.microsoft.com/office/drawing/2014/main" id="{8C7246D6-847E-5107-5295-F0ED1E3A4607}"/>
              </a:ext>
            </a:extLst>
          </p:cNvPr>
          <p:cNvSpPr/>
          <p:nvPr/>
        </p:nvSpPr>
        <p:spPr>
          <a:xfrm>
            <a:off x="175213" y="3444145"/>
            <a:ext cx="4383638" cy="1628156"/>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6" name="Rounded Rectangle 74">
            <a:extLst>
              <a:ext uri="{FF2B5EF4-FFF2-40B4-BE49-F238E27FC236}">
                <a16:creationId xmlns:a16="http://schemas.microsoft.com/office/drawing/2014/main" id="{11A32573-0BC0-44D7-6099-F61B13B42100}"/>
              </a:ext>
            </a:extLst>
          </p:cNvPr>
          <p:cNvSpPr/>
          <p:nvPr/>
        </p:nvSpPr>
        <p:spPr>
          <a:xfrm>
            <a:off x="5407211" y="1916270"/>
            <a:ext cx="3413660" cy="2703171"/>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7" name="TextBox 16">
            <a:extLst>
              <a:ext uri="{FF2B5EF4-FFF2-40B4-BE49-F238E27FC236}">
                <a16:creationId xmlns:a16="http://schemas.microsoft.com/office/drawing/2014/main" id="{CF70D834-7DBA-7C78-0091-785DB4D6DCA3}"/>
              </a:ext>
            </a:extLst>
          </p:cNvPr>
          <p:cNvSpPr txBox="1"/>
          <p:nvPr/>
        </p:nvSpPr>
        <p:spPr>
          <a:xfrm>
            <a:off x="5325891" y="2785448"/>
            <a:ext cx="3818109"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10,06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D6BB7F48-6E38-58FA-BBF2-C24609E7FADC}"/>
              </a:ext>
            </a:extLst>
          </p:cNvPr>
          <p:cNvSpPr txBox="1"/>
          <p:nvPr/>
        </p:nvSpPr>
        <p:spPr>
          <a:xfrm>
            <a:off x="810271" y="3877159"/>
            <a:ext cx="2914165"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2,84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E65CDB2-B626-8A8D-6458-6CFFF193D8AB}"/>
              </a:ext>
            </a:extLst>
          </p:cNvPr>
          <p:cNvSpPr txBox="1"/>
          <p:nvPr/>
        </p:nvSpPr>
        <p:spPr>
          <a:xfrm>
            <a:off x="226074" y="3453876"/>
            <a:ext cx="4228252" cy="416589"/>
          </a:xfrm>
          <a:prstGeom prst="rect">
            <a:avLst/>
          </a:prstGeom>
          <a:noFill/>
        </p:spPr>
        <p:txBody>
          <a:bodyPr wrap="square" lIns="0" tIns="0" rIns="0" bIns="0" rtlCol="0">
            <a:spAutoFit/>
          </a:bodyPr>
          <a:lstStyle/>
          <a:p>
            <a:pPr algn="ctr">
              <a:lnSpc>
                <a:spcPts val="1700"/>
              </a:lnSpc>
              <a:spcAft>
                <a:spcPts val="600"/>
              </a:spcAft>
            </a:pPr>
            <a:r>
              <a:rPr lang="pt-BR" sz="1200" b="1" cap="all" spc="20" dirty="0">
                <a:solidFill>
                  <a:srgbClr val="126A3A"/>
                </a:solidFill>
                <a:latin typeface="Arial" panose="020B0604020202020204" pitchFamily="34" charset="0"/>
                <a:cs typeface="Arial" panose="020B0604020202020204" pitchFamily="34" charset="0"/>
              </a:rPr>
              <a:t>Vietos plėtros strategijų įgyvendinimas. Administravimas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AEF0EE6F-41A2-AB8A-83C5-59F8B221F64D}"/>
              </a:ext>
            </a:extLst>
          </p:cNvPr>
          <p:cNvSpPr txBox="1"/>
          <p:nvPr/>
        </p:nvSpPr>
        <p:spPr>
          <a:xfrm>
            <a:off x="5512477" y="2007059"/>
            <a:ext cx="3308394" cy="634597"/>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Vietos plėtros strategijų įgyvendinimas. Vietos projektų įgyvendinimas</a:t>
            </a:r>
            <a:endParaRPr lang="en-US" sz="1200" b="1" cap="all" spc="20" dirty="0">
              <a:solidFill>
                <a:srgbClr val="126A3A"/>
              </a:solidFill>
              <a:latin typeface="Arial" panose="020B0604020202020204" pitchFamily="34" charset="0"/>
              <a:cs typeface="Arial" panose="020B0604020202020204" pitchFamily="34" charset="0"/>
            </a:endParaRPr>
          </a:p>
        </p:txBody>
      </p:sp>
      <p:grpSp>
        <p:nvGrpSpPr>
          <p:cNvPr id="22" name="Group 29">
            <a:extLst>
              <a:ext uri="{FF2B5EF4-FFF2-40B4-BE49-F238E27FC236}">
                <a16:creationId xmlns:a16="http://schemas.microsoft.com/office/drawing/2014/main" id="{71AE241A-F8D5-0FC9-2E06-FF09C5A87DC5}"/>
              </a:ext>
            </a:extLst>
          </p:cNvPr>
          <p:cNvGrpSpPr/>
          <p:nvPr/>
        </p:nvGrpSpPr>
        <p:grpSpPr>
          <a:xfrm>
            <a:off x="637502" y="1530592"/>
            <a:ext cx="4220840" cy="261496"/>
            <a:chOff x="1392264" y="2127534"/>
            <a:chExt cx="2819112" cy="490989"/>
          </a:xfrm>
        </p:grpSpPr>
        <p:sp>
          <p:nvSpPr>
            <p:cNvPr id="23" name="Arc 36">
              <a:extLst>
                <a:ext uri="{FF2B5EF4-FFF2-40B4-BE49-F238E27FC236}">
                  <a16:creationId xmlns:a16="http://schemas.microsoft.com/office/drawing/2014/main" id="{73BB08EB-D53A-9E15-B05D-2E1A6AB7747E}"/>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4" name="Straight Connector 37">
              <a:extLst>
                <a:ext uri="{FF2B5EF4-FFF2-40B4-BE49-F238E27FC236}">
                  <a16:creationId xmlns:a16="http://schemas.microsoft.com/office/drawing/2014/main" id="{F76F16CD-B9A4-7BAE-E183-2D81F831A6B6}"/>
                </a:ext>
              </a:extLst>
            </p:cNvPr>
            <p:cNvCxnSpPr>
              <a:stCxn id="23" idx="2"/>
            </p:cNvCxnSpPr>
            <p:nvPr/>
          </p:nvCxnSpPr>
          <p:spPr>
            <a:xfrm>
              <a:off x="1392264" y="2251815"/>
              <a:ext cx="0" cy="3667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39">
              <a:extLst>
                <a:ext uri="{FF2B5EF4-FFF2-40B4-BE49-F238E27FC236}">
                  <a16:creationId xmlns:a16="http://schemas.microsoft.com/office/drawing/2014/main" id="{63794AF4-DAD2-06EB-F73D-FD2B1263E6BB}"/>
                </a:ext>
              </a:extLst>
            </p:cNvPr>
            <p:cNvCxnSpPr>
              <a:stCxn id="23"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26" name="Group 50">
            <a:extLst>
              <a:ext uri="{FF2B5EF4-FFF2-40B4-BE49-F238E27FC236}">
                <a16:creationId xmlns:a16="http://schemas.microsoft.com/office/drawing/2014/main" id="{A141312F-0882-1E44-E972-F0ECB8450CE6}"/>
              </a:ext>
            </a:extLst>
          </p:cNvPr>
          <p:cNvGrpSpPr/>
          <p:nvPr/>
        </p:nvGrpSpPr>
        <p:grpSpPr>
          <a:xfrm flipH="1">
            <a:off x="4486934" y="1531020"/>
            <a:ext cx="3357585" cy="378873"/>
            <a:chOff x="1391655" y="2127534"/>
            <a:chExt cx="2819721" cy="460096"/>
          </a:xfrm>
        </p:grpSpPr>
        <p:sp>
          <p:nvSpPr>
            <p:cNvPr id="27" name="Arc 51">
              <a:extLst>
                <a:ext uri="{FF2B5EF4-FFF2-40B4-BE49-F238E27FC236}">
                  <a16:creationId xmlns:a16="http://schemas.microsoft.com/office/drawing/2014/main" id="{E8E7DA4D-7812-808E-C617-96E14793494F}"/>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8" name="Straight Connector 52">
              <a:extLst>
                <a:ext uri="{FF2B5EF4-FFF2-40B4-BE49-F238E27FC236}">
                  <a16:creationId xmlns:a16="http://schemas.microsoft.com/office/drawing/2014/main" id="{1C4DB5E5-B97B-EFB1-9E2B-3ACFB99ADD3F}"/>
                </a:ext>
              </a:extLst>
            </p:cNvPr>
            <p:cNvCxnSpPr/>
            <p:nvPr/>
          </p:nvCxnSpPr>
          <p:spPr>
            <a:xfrm flipH="1">
              <a:off x="1391655" y="2245465"/>
              <a:ext cx="609" cy="34216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54">
              <a:extLst>
                <a:ext uri="{FF2B5EF4-FFF2-40B4-BE49-F238E27FC236}">
                  <a16:creationId xmlns:a16="http://schemas.microsoft.com/office/drawing/2014/main" id="{8DC84D55-EBA3-2335-EC31-333FD53FEC3C}"/>
                </a:ext>
              </a:extLst>
            </p:cNvPr>
            <p:cNvCxnSpPr>
              <a:cxnSpLocks/>
              <a:stCxn id="27"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2">
            <a:extLst>
              <a:ext uri="{FF2B5EF4-FFF2-40B4-BE49-F238E27FC236}">
                <a16:creationId xmlns:a16="http://schemas.microsoft.com/office/drawing/2014/main" id="{7762C68B-C800-7293-E925-38C6B22AF1FA}"/>
              </a:ext>
            </a:extLst>
          </p:cNvPr>
          <p:cNvCxnSpPr>
            <a:cxnSpLocks/>
          </p:cNvCxnSpPr>
          <p:nvPr/>
        </p:nvCxnSpPr>
        <p:spPr>
          <a:xfrm flipV="1">
            <a:off x="5004048" y="1544665"/>
            <a:ext cx="0" cy="2193286"/>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36" name="Paveikslėlis 35">
            <a:extLst>
              <a:ext uri="{FF2B5EF4-FFF2-40B4-BE49-F238E27FC236}">
                <a16:creationId xmlns:a16="http://schemas.microsoft.com/office/drawing/2014/main" id="{BBAB6FAF-F3ED-2E1E-F857-C387085D7C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6343" y="365557"/>
            <a:ext cx="864097" cy="854139"/>
          </a:xfrm>
          <a:prstGeom prst="rect">
            <a:avLst/>
          </a:prstGeom>
        </p:spPr>
      </p:pic>
      <p:pic>
        <p:nvPicPr>
          <p:cNvPr id="38" name="Paveikslėlis 37" descr="LT Bendrai finansuoja Europos Sąjunga_BLACK Outline">
            <a:extLst>
              <a:ext uri="{FF2B5EF4-FFF2-40B4-BE49-F238E27FC236}">
                <a16:creationId xmlns:a16="http://schemas.microsoft.com/office/drawing/2014/main" id="{209EB919-F30A-E24E-B2F1-2E1A907EA8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6781" y="4645304"/>
            <a:ext cx="2227219" cy="464023"/>
          </a:xfrm>
          <a:prstGeom prst="rect">
            <a:avLst/>
          </a:prstGeom>
          <a:noFill/>
          <a:ln>
            <a:noFill/>
          </a:ln>
        </p:spPr>
      </p:pic>
      <p:pic>
        <p:nvPicPr>
          <p:cNvPr id="9" name="Picture 2" descr="C:\Users\Aniuta\Desktop\lapas2.png">
            <a:extLst>
              <a:ext uri="{FF2B5EF4-FFF2-40B4-BE49-F238E27FC236}">
                <a16:creationId xmlns:a16="http://schemas.microsoft.com/office/drawing/2014/main" id="{FA82A872-39EB-DCF6-676E-AA1F18F89464}"/>
              </a:ext>
            </a:extLst>
          </p:cNvPr>
          <p:cNvPicPr>
            <a:picLocks noChangeAspect="1" noChangeArrowheads="1"/>
          </p:cNvPicPr>
          <p:nvPr/>
        </p:nvPicPr>
        <p:blipFill>
          <a:blip r:embed="rId5" cstate="print"/>
          <a:srcRect/>
          <a:stretch>
            <a:fillRect/>
          </a:stretch>
        </p:blipFill>
        <p:spPr bwMode="auto">
          <a:xfrm rot="5400000">
            <a:off x="7790316" y="146314"/>
            <a:ext cx="1266827" cy="1455847"/>
          </a:xfrm>
          <a:prstGeom prst="rect">
            <a:avLst/>
          </a:prstGeom>
          <a:noFill/>
        </p:spPr>
      </p:pic>
      <p:grpSp>
        <p:nvGrpSpPr>
          <p:cNvPr id="6" name="Group 29">
            <a:extLst>
              <a:ext uri="{FF2B5EF4-FFF2-40B4-BE49-F238E27FC236}">
                <a16:creationId xmlns:a16="http://schemas.microsoft.com/office/drawing/2014/main" id="{7B985B17-56BE-F75C-E8E6-DECF4EA06061}"/>
              </a:ext>
            </a:extLst>
          </p:cNvPr>
          <p:cNvGrpSpPr/>
          <p:nvPr/>
        </p:nvGrpSpPr>
        <p:grpSpPr>
          <a:xfrm rot="16200000" flipV="1">
            <a:off x="4504979" y="3748451"/>
            <a:ext cx="554335" cy="445198"/>
            <a:chOff x="1392264" y="2127534"/>
            <a:chExt cx="2819112" cy="490989"/>
          </a:xfrm>
        </p:grpSpPr>
        <p:sp>
          <p:nvSpPr>
            <p:cNvPr id="7" name="Arc 36">
              <a:extLst>
                <a:ext uri="{FF2B5EF4-FFF2-40B4-BE49-F238E27FC236}">
                  <a16:creationId xmlns:a16="http://schemas.microsoft.com/office/drawing/2014/main" id="{29D45B43-DC32-F35E-B86D-7D484CB5AA1E}"/>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8" name="Straight Connector 37">
              <a:extLst>
                <a:ext uri="{FF2B5EF4-FFF2-40B4-BE49-F238E27FC236}">
                  <a16:creationId xmlns:a16="http://schemas.microsoft.com/office/drawing/2014/main" id="{092C449A-A746-0725-6919-EA5F8CDAD646}"/>
                </a:ext>
              </a:extLst>
            </p:cNvPr>
            <p:cNvCxnSpPr>
              <a:stCxn id="7" idx="2"/>
            </p:cNvCxnSpPr>
            <p:nvPr/>
          </p:nvCxnSpPr>
          <p:spPr>
            <a:xfrm>
              <a:off x="1392264" y="2251815"/>
              <a:ext cx="0" cy="3667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 name="Straight Connector 39">
              <a:extLst>
                <a:ext uri="{FF2B5EF4-FFF2-40B4-BE49-F238E27FC236}">
                  <a16:creationId xmlns:a16="http://schemas.microsoft.com/office/drawing/2014/main" id="{F79A8BBF-05FE-DC6C-49BC-F000011B9977}"/>
                </a:ext>
              </a:extLst>
            </p:cNvPr>
            <p:cNvCxnSpPr>
              <a:stCxn id="7"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405EAB53-4D36-5256-47E2-49B6A8A909CD}"/>
              </a:ext>
            </a:extLst>
          </p:cNvPr>
          <p:cNvSpPr txBox="1"/>
          <p:nvPr/>
        </p:nvSpPr>
        <p:spPr>
          <a:xfrm>
            <a:off x="362628" y="2305576"/>
            <a:ext cx="4008761"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Remiami mokymai susiję su VPS rengimu ir pasiruošimu administruoti, ŽVVG teritorijos tyrimai, statistinės informacijos surinkimas, viešieji ryšiai, VPS viešinimas ir kiti VPS rengimo veiksmai</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BDDD4490-4627-DC7D-FEBC-E97CA429734C}"/>
              </a:ext>
            </a:extLst>
          </p:cNvPr>
          <p:cNvSpPr txBox="1"/>
          <p:nvPr/>
        </p:nvSpPr>
        <p:spPr>
          <a:xfrm>
            <a:off x="5650604" y="3150200"/>
            <a:ext cx="2926873"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Parama teikiama vietos projektų, teikiamų pagal VPS patvirtintas priemones, įgyvendinimui, įskaitant bendradarbiavimo veiklas ir jų rengimą;</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131A253A-62C8-DD11-2627-A53DAC5D393D}"/>
              </a:ext>
            </a:extLst>
          </p:cNvPr>
          <p:cNvSpPr txBox="1"/>
          <p:nvPr/>
        </p:nvSpPr>
        <p:spPr>
          <a:xfrm>
            <a:off x="193468" y="4060435"/>
            <a:ext cx="4293465"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Remiamas ŽVVG atliekamas VPS valdymas, stebėsena ir vertinimas bei jos aktyvų taikymas (įskaitant suinteresuotų subjektų keitimosi informacija  palengvinimą (bendradarbiavimo veiksmai) </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0314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tačiakampis 10">
            <a:extLst>
              <a:ext uri="{FF2B5EF4-FFF2-40B4-BE49-F238E27FC236}">
                <a16:creationId xmlns:a16="http://schemas.microsoft.com/office/drawing/2014/main" id="{777C080D-46C9-8F52-9377-9FE61865EEC2}"/>
              </a:ext>
            </a:extLst>
          </p:cNvPr>
          <p:cNvSpPr/>
          <p:nvPr/>
        </p:nvSpPr>
        <p:spPr>
          <a:xfrm>
            <a:off x="795120" y="1144667"/>
            <a:ext cx="3953360" cy="3528392"/>
          </a:xfrm>
          <a:prstGeom prst="rect">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Lygiašonis trikampis 11">
            <a:extLst>
              <a:ext uri="{FF2B5EF4-FFF2-40B4-BE49-F238E27FC236}">
                <a16:creationId xmlns:a16="http://schemas.microsoft.com/office/drawing/2014/main" id="{6A489E43-F4E5-6F64-4D3D-B1EF98A71EB3}"/>
              </a:ext>
            </a:extLst>
          </p:cNvPr>
          <p:cNvSpPr/>
          <p:nvPr/>
        </p:nvSpPr>
        <p:spPr>
          <a:xfrm rot="5400000">
            <a:off x="3443865" y="2224569"/>
            <a:ext cx="976262" cy="694363"/>
          </a:xfrm>
          <a:prstGeom prst="triangle">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extBox 17">
            <a:extLst>
              <a:ext uri="{FF2B5EF4-FFF2-40B4-BE49-F238E27FC236}">
                <a16:creationId xmlns:a16="http://schemas.microsoft.com/office/drawing/2014/main" id="{6F80D117-340F-8D03-0CDE-449CEC2E8C3E}"/>
              </a:ext>
            </a:extLst>
          </p:cNvPr>
          <p:cNvSpPr txBox="1"/>
          <p:nvPr/>
        </p:nvSpPr>
        <p:spPr>
          <a:xfrm>
            <a:off x="884834" y="1385586"/>
            <a:ext cx="3811702" cy="2246769"/>
          </a:xfrm>
          <a:prstGeom prst="rect">
            <a:avLst/>
          </a:prstGeom>
          <a:noFill/>
        </p:spPr>
        <p:txBody>
          <a:bodyPr wrap="square" rtlCol="0">
            <a:spAutoFit/>
          </a:bodyPr>
          <a:lstStyle/>
          <a:p>
            <a:pPr algn="ctr"/>
            <a:r>
              <a:rPr lang="lt-LT" sz="2000" b="1" dirty="0">
                <a:solidFill>
                  <a:schemeClr val="bg1"/>
                </a:solidFill>
                <a:latin typeface="Arial" pitchFamily="34" charset="0"/>
                <a:cs typeface="Arial" pitchFamily="34" charset="0"/>
              </a:rPr>
              <a:t>4 PRIORITETAS. </a:t>
            </a:r>
          </a:p>
          <a:p>
            <a:pPr algn="ctr"/>
            <a:endParaRPr lang="lt-LT" sz="2000" b="1" dirty="0">
              <a:solidFill>
                <a:schemeClr val="bg1"/>
              </a:solidFill>
              <a:latin typeface="Arial" pitchFamily="34" charset="0"/>
              <a:cs typeface="Arial" pitchFamily="34" charset="0"/>
            </a:endParaRPr>
          </a:p>
          <a:p>
            <a:pPr algn="ctr"/>
            <a:r>
              <a:rPr lang="lt-LT" sz="2000" b="1" dirty="0">
                <a:solidFill>
                  <a:schemeClr val="bg1"/>
                </a:solidFill>
                <a:latin typeface="Arial" pitchFamily="34" charset="0"/>
                <a:cs typeface="Arial" pitchFamily="34" charset="0"/>
              </a:rPr>
              <a:t>Tarptautinio vandenynų valdymo stiprinimas ir saugių, apsaugotų, švarių ir tvariai valdomų jūrų bei vandenynų užtikrinimas </a:t>
            </a:r>
          </a:p>
        </p:txBody>
      </p:sp>
      <p:pic>
        <p:nvPicPr>
          <p:cNvPr id="23" name="Picture 10">
            <a:extLst>
              <a:ext uri="{FF2B5EF4-FFF2-40B4-BE49-F238E27FC236}">
                <a16:creationId xmlns:a16="http://schemas.microsoft.com/office/drawing/2014/main" id="{B340A2EC-B73D-7DBA-61CD-C8D3932B35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9" y="411511"/>
            <a:ext cx="3476339" cy="592436"/>
          </a:xfrm>
          <a:prstGeom prst="rect">
            <a:avLst/>
          </a:prstGeom>
        </p:spPr>
      </p:pic>
      <p:pic>
        <p:nvPicPr>
          <p:cNvPr id="2" name="Paveikslėlis 1">
            <a:extLst>
              <a:ext uri="{FF2B5EF4-FFF2-40B4-BE49-F238E27FC236}">
                <a16:creationId xmlns:a16="http://schemas.microsoft.com/office/drawing/2014/main" id="{1C21A6BC-0D7E-F6BE-803D-D986FFDB9C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6810" y="139850"/>
            <a:ext cx="829030" cy="864097"/>
          </a:xfrm>
          <a:prstGeom prst="rect">
            <a:avLst/>
          </a:prstGeom>
        </p:spPr>
      </p:pic>
      <p:pic>
        <p:nvPicPr>
          <p:cNvPr id="1028" name="Picture 4" descr="Mediterranean Blue Economy Stakeholder Platform">
            <a:extLst>
              <a:ext uri="{FF2B5EF4-FFF2-40B4-BE49-F238E27FC236}">
                <a16:creationId xmlns:a16="http://schemas.microsoft.com/office/drawing/2014/main" id="{3C041756-5694-26C4-F525-B8B1AFB0015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8852" y="1127113"/>
            <a:ext cx="4003054" cy="35283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Aniuta\Desktop\lapas2.png">
            <a:extLst>
              <a:ext uri="{FF2B5EF4-FFF2-40B4-BE49-F238E27FC236}">
                <a16:creationId xmlns:a16="http://schemas.microsoft.com/office/drawing/2014/main" id="{6360E11D-A57C-5195-E45B-E6A8C816C7EE}"/>
              </a:ext>
            </a:extLst>
          </p:cNvPr>
          <p:cNvPicPr>
            <a:picLocks noChangeAspect="1" noChangeArrowheads="1"/>
          </p:cNvPicPr>
          <p:nvPr/>
        </p:nvPicPr>
        <p:blipFill>
          <a:blip r:embed="rId5" cstate="print"/>
          <a:srcRect/>
          <a:stretch>
            <a:fillRect/>
          </a:stretch>
        </p:blipFill>
        <p:spPr bwMode="auto">
          <a:xfrm rot="5400000">
            <a:off x="7376300" y="-96253"/>
            <a:ext cx="1390051" cy="1670060"/>
          </a:xfrm>
          <a:prstGeom prst="rect">
            <a:avLst/>
          </a:prstGeom>
          <a:noFill/>
        </p:spPr>
      </p:pic>
    </p:spTree>
    <p:extLst>
      <p:ext uri="{BB962C8B-B14F-4D97-AF65-F5344CB8AC3E}">
        <p14:creationId xmlns:p14="http://schemas.microsoft.com/office/powerpoint/2010/main" val="2779739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75" y="429104"/>
            <a:ext cx="2448270" cy="417233"/>
          </a:xfrm>
          <a:prstGeom prst="rect">
            <a:avLst/>
          </a:prstGeom>
        </p:spPr>
      </p:pic>
      <p:sp>
        <p:nvSpPr>
          <p:cNvPr id="4" name="TextBox 3">
            <a:extLst>
              <a:ext uri="{FF2B5EF4-FFF2-40B4-BE49-F238E27FC236}">
                <a16:creationId xmlns:a16="http://schemas.microsoft.com/office/drawing/2014/main" id="{CC665958-90A6-4246-D8AB-CB9CEB38F6F3}"/>
              </a:ext>
            </a:extLst>
          </p:cNvPr>
          <p:cNvSpPr txBox="1"/>
          <p:nvPr/>
        </p:nvSpPr>
        <p:spPr>
          <a:xfrm>
            <a:off x="5572132" y="1109953"/>
            <a:ext cx="1071570" cy="461665"/>
          </a:xfrm>
          <a:prstGeom prst="rect">
            <a:avLst/>
          </a:prstGeom>
          <a:noFill/>
        </p:spPr>
        <p:txBody>
          <a:bodyPr wrap="square" rtlCol="0">
            <a:spAutoFit/>
          </a:bodyPr>
          <a:lstStyle/>
          <a:p>
            <a:r>
              <a:rPr lang="lt-LT" sz="1200" dirty="0">
                <a:solidFill>
                  <a:schemeClr val="bg1"/>
                </a:solidFill>
                <a:latin typeface="Arial" pitchFamily="34" charset="0"/>
                <a:cs typeface="Arial" pitchFamily="34" charset="0"/>
              </a:rPr>
              <a:t>Akcentinis</a:t>
            </a:r>
          </a:p>
          <a:p>
            <a:r>
              <a:rPr lang="lt-LT" sz="1200" dirty="0">
                <a:solidFill>
                  <a:schemeClr val="bg1"/>
                </a:solidFill>
                <a:latin typeface="Arial" pitchFamily="34" charset="0"/>
                <a:cs typeface="Arial" pitchFamily="34" charset="0"/>
              </a:rPr>
              <a:t>tekstas</a:t>
            </a:r>
            <a:endParaRPr lang="en-GB" sz="1200" dirty="0">
              <a:solidFill>
                <a:schemeClr val="bg1"/>
              </a:solidFill>
              <a:latin typeface="Arial" pitchFamily="34" charset="0"/>
              <a:cs typeface="Arial" pitchFamily="34" charset="0"/>
            </a:endParaRPr>
          </a:p>
        </p:txBody>
      </p:sp>
      <p:sp>
        <p:nvSpPr>
          <p:cNvPr id="5" name="TextBox 4">
            <a:extLst>
              <a:ext uri="{FF2B5EF4-FFF2-40B4-BE49-F238E27FC236}">
                <a16:creationId xmlns:a16="http://schemas.microsoft.com/office/drawing/2014/main" id="{A98059BB-6327-F307-2A38-D602217CA561}"/>
              </a:ext>
            </a:extLst>
          </p:cNvPr>
          <p:cNvSpPr txBox="1"/>
          <p:nvPr/>
        </p:nvSpPr>
        <p:spPr>
          <a:xfrm>
            <a:off x="2245467" y="457116"/>
            <a:ext cx="6898533" cy="1015663"/>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4.1. Stiprinti tvarų jūrų bei vandenynų valdymą skatinant jūrų pažinimą, jūrų stebėjimą arba pakrančių apsaugos tarnybų bendradarbiavimą </a:t>
            </a:r>
            <a:endParaRPr lang="en-GB" sz="2000" b="1" dirty="0">
              <a:solidFill>
                <a:srgbClr val="8EC543"/>
              </a:solidFill>
              <a:latin typeface="Arial" pitchFamily="34" charset="0"/>
              <a:cs typeface="Arial" pitchFamily="34" charset="0"/>
            </a:endParaRPr>
          </a:p>
        </p:txBody>
      </p:sp>
      <p:sp>
        <p:nvSpPr>
          <p:cNvPr id="15" name="Rounded Rectangle 74">
            <a:extLst>
              <a:ext uri="{FF2B5EF4-FFF2-40B4-BE49-F238E27FC236}">
                <a16:creationId xmlns:a16="http://schemas.microsoft.com/office/drawing/2014/main" id="{8C7246D6-847E-5107-5295-F0ED1E3A4607}"/>
              </a:ext>
            </a:extLst>
          </p:cNvPr>
          <p:cNvSpPr/>
          <p:nvPr/>
        </p:nvSpPr>
        <p:spPr>
          <a:xfrm>
            <a:off x="1976992" y="1472779"/>
            <a:ext cx="5363094" cy="3380381"/>
          </a:xfrm>
          <a:prstGeom prst="roundRect">
            <a:avLst>
              <a:gd name="adj" fmla="val 4989"/>
            </a:avLst>
          </a:prstGeom>
          <a:solidFill>
            <a:schemeClr val="bg1"/>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8" name="TextBox 17">
            <a:extLst>
              <a:ext uri="{FF2B5EF4-FFF2-40B4-BE49-F238E27FC236}">
                <a16:creationId xmlns:a16="http://schemas.microsoft.com/office/drawing/2014/main" id="{D6BB7F48-6E38-58FA-BBF2-C24609E7FADC}"/>
              </a:ext>
            </a:extLst>
          </p:cNvPr>
          <p:cNvSpPr txBox="1"/>
          <p:nvPr/>
        </p:nvSpPr>
        <p:spPr>
          <a:xfrm>
            <a:off x="2524293" y="2387084"/>
            <a:ext cx="4392488"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r>
              <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1,8</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E65CDB2-B626-8A8D-6458-6CFFF193D8AB}"/>
              </a:ext>
            </a:extLst>
          </p:cNvPr>
          <p:cNvSpPr txBox="1"/>
          <p:nvPr/>
        </p:nvSpPr>
        <p:spPr>
          <a:xfrm>
            <a:off x="2328587" y="1748679"/>
            <a:ext cx="4838421" cy="416589"/>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Pakrančių apsaugos funkcijas atliekančių institucijų (PAFI) bendradarbiavimas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pic>
        <p:nvPicPr>
          <p:cNvPr id="36" name="Paveikslėlis 35">
            <a:extLst>
              <a:ext uri="{FF2B5EF4-FFF2-40B4-BE49-F238E27FC236}">
                <a16:creationId xmlns:a16="http://schemas.microsoft.com/office/drawing/2014/main" id="{BBAB6FAF-F3ED-2E1E-F857-C387085D7C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5640" y="2652971"/>
            <a:ext cx="864097" cy="854139"/>
          </a:xfrm>
          <a:prstGeom prst="rect">
            <a:avLst/>
          </a:prstGeom>
        </p:spPr>
      </p:pic>
      <p:pic>
        <p:nvPicPr>
          <p:cNvPr id="38" name="Paveikslėlis 37" descr="LT Bendrai finansuoja Europos Sąjunga_BLACK Outline">
            <a:extLst>
              <a:ext uri="{FF2B5EF4-FFF2-40B4-BE49-F238E27FC236}">
                <a16:creationId xmlns:a16="http://schemas.microsoft.com/office/drawing/2014/main" id="{209EB919-F30A-E24E-B2F1-2E1A907EA8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6781" y="4645304"/>
            <a:ext cx="2227219" cy="464023"/>
          </a:xfrm>
          <a:prstGeom prst="rect">
            <a:avLst/>
          </a:prstGeom>
          <a:noFill/>
          <a:ln>
            <a:noFill/>
          </a:ln>
        </p:spPr>
      </p:pic>
      <p:pic>
        <p:nvPicPr>
          <p:cNvPr id="9" name="Picture 2" descr="C:\Users\Aniuta\Desktop\lapas2.png">
            <a:extLst>
              <a:ext uri="{FF2B5EF4-FFF2-40B4-BE49-F238E27FC236}">
                <a16:creationId xmlns:a16="http://schemas.microsoft.com/office/drawing/2014/main" id="{FA82A872-39EB-DCF6-676E-AA1F18F89464}"/>
              </a:ext>
            </a:extLst>
          </p:cNvPr>
          <p:cNvPicPr>
            <a:picLocks noChangeAspect="1" noChangeArrowheads="1"/>
          </p:cNvPicPr>
          <p:nvPr/>
        </p:nvPicPr>
        <p:blipFill>
          <a:blip r:embed="rId5" cstate="print"/>
          <a:srcRect/>
          <a:stretch>
            <a:fillRect/>
          </a:stretch>
        </p:blipFill>
        <p:spPr bwMode="auto">
          <a:xfrm rot="5400000">
            <a:off x="7715477" y="2402318"/>
            <a:ext cx="1211937" cy="1392767"/>
          </a:xfrm>
          <a:prstGeom prst="rect">
            <a:avLst/>
          </a:prstGeom>
          <a:noFill/>
        </p:spPr>
      </p:pic>
      <p:sp>
        <p:nvSpPr>
          <p:cNvPr id="2" name="TextBox 1">
            <a:extLst>
              <a:ext uri="{FF2B5EF4-FFF2-40B4-BE49-F238E27FC236}">
                <a16:creationId xmlns:a16="http://schemas.microsoft.com/office/drawing/2014/main" id="{074FB3E5-ED9F-537E-3183-88BFCEEA6B07}"/>
              </a:ext>
            </a:extLst>
          </p:cNvPr>
          <p:cNvSpPr txBox="1"/>
          <p:nvPr/>
        </p:nvSpPr>
        <p:spPr>
          <a:xfrm>
            <a:off x="2601064" y="2874748"/>
            <a:ext cx="4293465" cy="166199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Remiamas  bendro patruliavimo standartinių procedūrų (laivo saugumas / gyvybingumas / išsigelbėjimas / paieška ir gelbėjimas / kitų laivų bendras inspektavimas (tikrinimas) jūroje ir kt.) sukūrimas ir pritaikymas praktiniams atvejams; bendrų operacijų/pratybų (įskaitant regioninių lygmeniu) organizavimas ir bendrų ilgalaikių patruliavimų vykdymas (įskaitant reikalingų priemonių įsigijimą); bendrai naudojamos infrastruktūros sąlygų gerinimas; kitos veiklos skirtos geresniam PAFI bendradarbiavimui užtikrinti</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1014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tačiakampis 10"/>
          <p:cNvSpPr/>
          <p:nvPr/>
        </p:nvSpPr>
        <p:spPr>
          <a:xfrm>
            <a:off x="1280480" y="852824"/>
            <a:ext cx="5898334" cy="400110"/>
          </a:xfrm>
          <a:prstGeom prst="rect">
            <a:avLst/>
          </a:prstGeom>
        </p:spPr>
        <p:txBody>
          <a:bodyPr wrap="square">
            <a:spAutoFit/>
          </a:bodyPr>
          <a:lstStyle/>
          <a:p>
            <a:pPr algn="ctr"/>
            <a:r>
              <a:rPr lang="lt-LT" sz="2000" b="1" dirty="0">
                <a:solidFill>
                  <a:srgbClr val="8EC543"/>
                </a:solidFill>
                <a:latin typeface="Arial" panose="020B0604020202020204" pitchFamily="34" charset="0"/>
                <a:cs typeface="Arial" panose="020B0604020202020204" pitchFamily="34" charset="0"/>
              </a:rPr>
              <a:t>Pasirengimo paraiškų priėmimui procesas </a:t>
            </a:r>
          </a:p>
        </p:txBody>
      </p:sp>
      <p:sp>
        <p:nvSpPr>
          <p:cNvPr id="12" name="Freeform 5"/>
          <p:cNvSpPr>
            <a:spLocks/>
          </p:cNvSpPr>
          <p:nvPr/>
        </p:nvSpPr>
        <p:spPr bwMode="auto">
          <a:xfrm>
            <a:off x="1323416" y="2359807"/>
            <a:ext cx="1584325" cy="900112"/>
          </a:xfrm>
          <a:custGeom>
            <a:avLst/>
            <a:gdLst>
              <a:gd name="T0" fmla="*/ 1703 w 1776"/>
              <a:gd name="T1" fmla="*/ 843 h 1009"/>
              <a:gd name="T2" fmla="*/ 852 w 1776"/>
              <a:gd name="T3" fmla="*/ 0 h 1009"/>
              <a:gd name="T4" fmla="*/ 0 w 1776"/>
              <a:gd name="T5" fmla="*/ 852 h 1009"/>
              <a:gd name="T6" fmla="*/ 304 w 1776"/>
              <a:gd name="T7" fmla="*/ 852 h 1009"/>
              <a:gd name="T8" fmla="*/ 852 w 1776"/>
              <a:gd name="T9" fmla="*/ 304 h 1009"/>
              <a:gd name="T10" fmla="*/ 1399 w 1776"/>
              <a:gd name="T11" fmla="*/ 843 h 1009"/>
              <a:gd name="T12" fmla="*/ 1326 w 1776"/>
              <a:gd name="T13" fmla="*/ 843 h 1009"/>
              <a:gd name="T14" fmla="*/ 1551 w 1776"/>
              <a:gd name="T15" fmla="*/ 1009 h 1009"/>
              <a:gd name="T16" fmla="*/ 1776 w 1776"/>
              <a:gd name="T17" fmla="*/ 843 h 1009"/>
              <a:gd name="T18" fmla="*/ 1703 w 1776"/>
              <a:gd name="T19" fmla="*/ 843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6" h="1009">
                <a:moveTo>
                  <a:pt x="1703" y="843"/>
                </a:moveTo>
                <a:cubicBezTo>
                  <a:pt x="1698" y="377"/>
                  <a:pt x="1319" y="0"/>
                  <a:pt x="852" y="0"/>
                </a:cubicBezTo>
                <a:cubicBezTo>
                  <a:pt x="381" y="0"/>
                  <a:pt x="0" y="381"/>
                  <a:pt x="0" y="852"/>
                </a:cubicBezTo>
                <a:cubicBezTo>
                  <a:pt x="304" y="852"/>
                  <a:pt x="304" y="852"/>
                  <a:pt x="304" y="852"/>
                </a:cubicBezTo>
                <a:cubicBezTo>
                  <a:pt x="304" y="549"/>
                  <a:pt x="549" y="304"/>
                  <a:pt x="852" y="304"/>
                </a:cubicBezTo>
                <a:cubicBezTo>
                  <a:pt x="1151" y="304"/>
                  <a:pt x="1394" y="544"/>
                  <a:pt x="1399" y="843"/>
                </a:cubicBezTo>
                <a:cubicBezTo>
                  <a:pt x="1326" y="843"/>
                  <a:pt x="1326" y="843"/>
                  <a:pt x="1326" y="843"/>
                </a:cubicBezTo>
                <a:cubicBezTo>
                  <a:pt x="1551" y="1009"/>
                  <a:pt x="1551" y="1009"/>
                  <a:pt x="1551" y="1009"/>
                </a:cubicBezTo>
                <a:cubicBezTo>
                  <a:pt x="1776" y="843"/>
                  <a:pt x="1776" y="843"/>
                  <a:pt x="1776" y="843"/>
                </a:cubicBezTo>
                <a:lnTo>
                  <a:pt x="1703" y="843"/>
                </a:lnTo>
                <a:close/>
              </a:path>
            </a:pathLst>
          </a:custGeom>
          <a:solidFill>
            <a:schemeClr val="accent1"/>
          </a:solidFill>
          <a:ln w="952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 name="Freeform 6"/>
          <p:cNvSpPr>
            <a:spLocks/>
          </p:cNvSpPr>
          <p:nvPr/>
        </p:nvSpPr>
        <p:spPr bwMode="auto">
          <a:xfrm>
            <a:off x="2571191" y="2978931"/>
            <a:ext cx="1582738" cy="900112"/>
          </a:xfrm>
          <a:custGeom>
            <a:avLst/>
            <a:gdLst>
              <a:gd name="T0" fmla="*/ 1550 w 1775"/>
              <a:gd name="T1" fmla="*/ 0 h 1009"/>
              <a:gd name="T2" fmla="*/ 1324 w 1775"/>
              <a:gd name="T3" fmla="*/ 167 h 1009"/>
              <a:gd name="T4" fmla="*/ 1398 w 1775"/>
              <a:gd name="T5" fmla="*/ 167 h 1009"/>
              <a:gd name="T6" fmla="*/ 850 w 1775"/>
              <a:gd name="T7" fmla="*/ 705 h 1009"/>
              <a:gd name="T8" fmla="*/ 305 w 1775"/>
              <a:gd name="T9" fmla="*/ 202 h 1009"/>
              <a:gd name="T10" fmla="*/ 151 w 1775"/>
              <a:gd name="T11" fmla="*/ 315 h 1009"/>
              <a:gd name="T12" fmla="*/ 0 w 1775"/>
              <a:gd name="T13" fmla="*/ 204 h 1009"/>
              <a:gd name="T14" fmla="*/ 850 w 1775"/>
              <a:gd name="T15" fmla="*/ 1009 h 1009"/>
              <a:gd name="T16" fmla="*/ 1702 w 1775"/>
              <a:gd name="T17" fmla="*/ 167 h 1009"/>
              <a:gd name="T18" fmla="*/ 1775 w 1775"/>
              <a:gd name="T19" fmla="*/ 167 h 1009"/>
              <a:gd name="T20" fmla="*/ 1550 w 1775"/>
              <a:gd name="T21" fmla="*/ 0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75" h="1009">
                <a:moveTo>
                  <a:pt x="1550" y="0"/>
                </a:moveTo>
                <a:cubicBezTo>
                  <a:pt x="1324" y="167"/>
                  <a:pt x="1324" y="167"/>
                  <a:pt x="1324" y="167"/>
                </a:cubicBezTo>
                <a:cubicBezTo>
                  <a:pt x="1398" y="167"/>
                  <a:pt x="1398" y="167"/>
                  <a:pt x="1398" y="167"/>
                </a:cubicBezTo>
                <a:cubicBezTo>
                  <a:pt x="1393" y="465"/>
                  <a:pt x="1150" y="705"/>
                  <a:pt x="850" y="705"/>
                </a:cubicBezTo>
                <a:cubicBezTo>
                  <a:pt x="563" y="705"/>
                  <a:pt x="327" y="483"/>
                  <a:pt x="305" y="202"/>
                </a:cubicBezTo>
                <a:cubicBezTo>
                  <a:pt x="151" y="315"/>
                  <a:pt x="151" y="315"/>
                  <a:pt x="151" y="315"/>
                </a:cubicBezTo>
                <a:cubicBezTo>
                  <a:pt x="0" y="204"/>
                  <a:pt x="0" y="204"/>
                  <a:pt x="0" y="204"/>
                </a:cubicBezTo>
                <a:cubicBezTo>
                  <a:pt x="24" y="653"/>
                  <a:pt x="396" y="1009"/>
                  <a:pt x="850" y="1009"/>
                </a:cubicBezTo>
                <a:cubicBezTo>
                  <a:pt x="1318" y="1009"/>
                  <a:pt x="1697" y="633"/>
                  <a:pt x="1702" y="167"/>
                </a:cubicBezTo>
                <a:cubicBezTo>
                  <a:pt x="1775" y="167"/>
                  <a:pt x="1775" y="167"/>
                  <a:pt x="1775" y="167"/>
                </a:cubicBezTo>
                <a:lnTo>
                  <a:pt x="1550" y="0"/>
                </a:lnTo>
                <a:close/>
              </a:path>
            </a:pathLst>
          </a:custGeom>
          <a:solidFill>
            <a:srgbClr val="8EC543"/>
          </a:solidFill>
          <a:ln w="952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 name="Freeform 7"/>
          <p:cNvSpPr>
            <a:spLocks/>
          </p:cNvSpPr>
          <p:nvPr/>
        </p:nvSpPr>
        <p:spPr bwMode="auto">
          <a:xfrm>
            <a:off x="5066741" y="2978931"/>
            <a:ext cx="1582738" cy="900112"/>
          </a:xfrm>
          <a:custGeom>
            <a:avLst/>
            <a:gdLst>
              <a:gd name="T0" fmla="*/ 1550 w 1775"/>
              <a:gd name="T1" fmla="*/ 0 h 1009"/>
              <a:gd name="T2" fmla="*/ 1324 w 1775"/>
              <a:gd name="T3" fmla="*/ 167 h 1009"/>
              <a:gd name="T4" fmla="*/ 1397 w 1775"/>
              <a:gd name="T5" fmla="*/ 167 h 1009"/>
              <a:gd name="T6" fmla="*/ 850 w 1775"/>
              <a:gd name="T7" fmla="*/ 705 h 1009"/>
              <a:gd name="T8" fmla="*/ 305 w 1775"/>
              <a:gd name="T9" fmla="*/ 202 h 1009"/>
              <a:gd name="T10" fmla="*/ 151 w 1775"/>
              <a:gd name="T11" fmla="*/ 315 h 1009"/>
              <a:gd name="T12" fmla="*/ 0 w 1775"/>
              <a:gd name="T13" fmla="*/ 204 h 1009"/>
              <a:gd name="T14" fmla="*/ 850 w 1775"/>
              <a:gd name="T15" fmla="*/ 1009 h 1009"/>
              <a:gd name="T16" fmla="*/ 1701 w 1775"/>
              <a:gd name="T17" fmla="*/ 167 h 1009"/>
              <a:gd name="T18" fmla="*/ 1775 w 1775"/>
              <a:gd name="T19" fmla="*/ 167 h 1009"/>
              <a:gd name="T20" fmla="*/ 1550 w 1775"/>
              <a:gd name="T21" fmla="*/ 0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75" h="1009">
                <a:moveTo>
                  <a:pt x="1550" y="0"/>
                </a:moveTo>
                <a:cubicBezTo>
                  <a:pt x="1324" y="167"/>
                  <a:pt x="1324" y="167"/>
                  <a:pt x="1324" y="167"/>
                </a:cubicBezTo>
                <a:cubicBezTo>
                  <a:pt x="1397" y="167"/>
                  <a:pt x="1397" y="167"/>
                  <a:pt x="1397" y="167"/>
                </a:cubicBezTo>
                <a:cubicBezTo>
                  <a:pt x="1393" y="465"/>
                  <a:pt x="1149" y="705"/>
                  <a:pt x="850" y="705"/>
                </a:cubicBezTo>
                <a:cubicBezTo>
                  <a:pt x="563" y="705"/>
                  <a:pt x="327" y="483"/>
                  <a:pt x="305" y="202"/>
                </a:cubicBezTo>
                <a:cubicBezTo>
                  <a:pt x="151" y="315"/>
                  <a:pt x="151" y="315"/>
                  <a:pt x="151" y="315"/>
                </a:cubicBezTo>
                <a:cubicBezTo>
                  <a:pt x="0" y="204"/>
                  <a:pt x="0" y="204"/>
                  <a:pt x="0" y="204"/>
                </a:cubicBezTo>
                <a:cubicBezTo>
                  <a:pt x="24" y="653"/>
                  <a:pt x="395" y="1009"/>
                  <a:pt x="850" y="1009"/>
                </a:cubicBezTo>
                <a:cubicBezTo>
                  <a:pt x="1317" y="1009"/>
                  <a:pt x="1697" y="633"/>
                  <a:pt x="1701" y="167"/>
                </a:cubicBezTo>
                <a:cubicBezTo>
                  <a:pt x="1775" y="167"/>
                  <a:pt x="1775" y="167"/>
                  <a:pt x="1775" y="167"/>
                </a:cubicBezTo>
                <a:lnTo>
                  <a:pt x="1550" y="0"/>
                </a:lnTo>
                <a:close/>
              </a:path>
            </a:pathLst>
          </a:custGeom>
          <a:solidFill>
            <a:schemeClr val="accent2">
              <a:lumMod val="40000"/>
              <a:lumOff val="60000"/>
            </a:schemeClr>
          </a:solidFill>
          <a:ln w="952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 name="Freeform 8"/>
          <p:cNvSpPr>
            <a:spLocks/>
          </p:cNvSpPr>
          <p:nvPr/>
        </p:nvSpPr>
        <p:spPr bwMode="auto">
          <a:xfrm>
            <a:off x="3818966" y="2359807"/>
            <a:ext cx="1582738" cy="900112"/>
          </a:xfrm>
          <a:custGeom>
            <a:avLst/>
            <a:gdLst>
              <a:gd name="T0" fmla="*/ 1702 w 1775"/>
              <a:gd name="T1" fmla="*/ 843 h 1009"/>
              <a:gd name="T2" fmla="*/ 850 w 1775"/>
              <a:gd name="T3" fmla="*/ 0 h 1009"/>
              <a:gd name="T4" fmla="*/ 0 w 1775"/>
              <a:gd name="T5" fmla="*/ 805 h 1009"/>
              <a:gd name="T6" fmla="*/ 151 w 1775"/>
              <a:gd name="T7" fmla="*/ 694 h 1009"/>
              <a:gd name="T8" fmla="*/ 305 w 1775"/>
              <a:gd name="T9" fmla="*/ 808 h 1009"/>
              <a:gd name="T10" fmla="*/ 850 w 1775"/>
              <a:gd name="T11" fmla="*/ 304 h 1009"/>
              <a:gd name="T12" fmla="*/ 1397 w 1775"/>
              <a:gd name="T13" fmla="*/ 843 h 1009"/>
              <a:gd name="T14" fmla="*/ 1324 w 1775"/>
              <a:gd name="T15" fmla="*/ 843 h 1009"/>
              <a:gd name="T16" fmla="*/ 1550 w 1775"/>
              <a:gd name="T17" fmla="*/ 1009 h 1009"/>
              <a:gd name="T18" fmla="*/ 1775 w 1775"/>
              <a:gd name="T19" fmla="*/ 843 h 1009"/>
              <a:gd name="T20" fmla="*/ 1702 w 1775"/>
              <a:gd name="T21" fmla="*/ 843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75" h="1009">
                <a:moveTo>
                  <a:pt x="1702" y="843"/>
                </a:moveTo>
                <a:cubicBezTo>
                  <a:pt x="1697" y="377"/>
                  <a:pt x="1317" y="0"/>
                  <a:pt x="850" y="0"/>
                </a:cubicBezTo>
                <a:cubicBezTo>
                  <a:pt x="396" y="0"/>
                  <a:pt x="24" y="357"/>
                  <a:pt x="0" y="805"/>
                </a:cubicBezTo>
                <a:cubicBezTo>
                  <a:pt x="151" y="694"/>
                  <a:pt x="151" y="694"/>
                  <a:pt x="151" y="694"/>
                </a:cubicBezTo>
                <a:cubicBezTo>
                  <a:pt x="305" y="808"/>
                  <a:pt x="305" y="808"/>
                  <a:pt x="305" y="808"/>
                </a:cubicBezTo>
                <a:cubicBezTo>
                  <a:pt x="327" y="526"/>
                  <a:pt x="563" y="304"/>
                  <a:pt x="850" y="304"/>
                </a:cubicBezTo>
                <a:cubicBezTo>
                  <a:pt x="1150" y="304"/>
                  <a:pt x="1393" y="544"/>
                  <a:pt x="1397" y="843"/>
                </a:cubicBezTo>
                <a:cubicBezTo>
                  <a:pt x="1324" y="843"/>
                  <a:pt x="1324" y="843"/>
                  <a:pt x="1324" y="843"/>
                </a:cubicBezTo>
                <a:cubicBezTo>
                  <a:pt x="1550" y="1009"/>
                  <a:pt x="1550" y="1009"/>
                  <a:pt x="1550" y="1009"/>
                </a:cubicBezTo>
                <a:cubicBezTo>
                  <a:pt x="1775" y="843"/>
                  <a:pt x="1775" y="843"/>
                  <a:pt x="1775" y="843"/>
                </a:cubicBezTo>
                <a:lnTo>
                  <a:pt x="1702" y="843"/>
                </a:lnTo>
                <a:close/>
              </a:path>
            </a:pathLst>
          </a:custGeom>
          <a:solidFill>
            <a:srgbClr val="FFC000"/>
          </a:solidFill>
          <a:ln w="952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 name="Freeform 9"/>
          <p:cNvSpPr>
            <a:spLocks/>
          </p:cNvSpPr>
          <p:nvPr/>
        </p:nvSpPr>
        <p:spPr bwMode="auto">
          <a:xfrm>
            <a:off x="6322452" y="2359807"/>
            <a:ext cx="1582738" cy="900112"/>
          </a:xfrm>
          <a:custGeom>
            <a:avLst/>
            <a:gdLst>
              <a:gd name="T0" fmla="*/ 1701 w 1775"/>
              <a:gd name="T1" fmla="*/ 843 h 1009"/>
              <a:gd name="T2" fmla="*/ 850 w 1775"/>
              <a:gd name="T3" fmla="*/ 0 h 1009"/>
              <a:gd name="T4" fmla="*/ 0 w 1775"/>
              <a:gd name="T5" fmla="*/ 798 h 1009"/>
              <a:gd name="T6" fmla="*/ 142 w 1775"/>
              <a:gd name="T7" fmla="*/ 694 h 1009"/>
              <a:gd name="T8" fmla="*/ 304 w 1775"/>
              <a:gd name="T9" fmla="*/ 814 h 1009"/>
              <a:gd name="T10" fmla="*/ 850 w 1775"/>
              <a:gd name="T11" fmla="*/ 304 h 1009"/>
              <a:gd name="T12" fmla="*/ 1397 w 1775"/>
              <a:gd name="T13" fmla="*/ 843 h 1009"/>
              <a:gd name="T14" fmla="*/ 1324 w 1775"/>
              <a:gd name="T15" fmla="*/ 843 h 1009"/>
              <a:gd name="T16" fmla="*/ 1549 w 1775"/>
              <a:gd name="T17" fmla="*/ 1009 h 1009"/>
              <a:gd name="T18" fmla="*/ 1775 w 1775"/>
              <a:gd name="T19" fmla="*/ 843 h 1009"/>
              <a:gd name="T20" fmla="*/ 1701 w 1775"/>
              <a:gd name="T21" fmla="*/ 843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75" h="1009">
                <a:moveTo>
                  <a:pt x="1701" y="843"/>
                </a:moveTo>
                <a:cubicBezTo>
                  <a:pt x="1697" y="377"/>
                  <a:pt x="1317" y="0"/>
                  <a:pt x="850" y="0"/>
                </a:cubicBezTo>
                <a:cubicBezTo>
                  <a:pt x="398" y="0"/>
                  <a:pt x="28" y="353"/>
                  <a:pt x="0" y="798"/>
                </a:cubicBezTo>
                <a:cubicBezTo>
                  <a:pt x="142" y="694"/>
                  <a:pt x="142" y="694"/>
                  <a:pt x="142" y="694"/>
                </a:cubicBezTo>
                <a:cubicBezTo>
                  <a:pt x="304" y="814"/>
                  <a:pt x="304" y="814"/>
                  <a:pt x="304" y="814"/>
                </a:cubicBezTo>
                <a:cubicBezTo>
                  <a:pt x="323" y="529"/>
                  <a:pt x="560" y="304"/>
                  <a:pt x="850" y="304"/>
                </a:cubicBezTo>
                <a:cubicBezTo>
                  <a:pt x="1149" y="304"/>
                  <a:pt x="1392" y="544"/>
                  <a:pt x="1397" y="843"/>
                </a:cubicBezTo>
                <a:cubicBezTo>
                  <a:pt x="1324" y="843"/>
                  <a:pt x="1324" y="843"/>
                  <a:pt x="1324" y="843"/>
                </a:cubicBezTo>
                <a:cubicBezTo>
                  <a:pt x="1549" y="1009"/>
                  <a:pt x="1549" y="1009"/>
                  <a:pt x="1549" y="1009"/>
                </a:cubicBezTo>
                <a:cubicBezTo>
                  <a:pt x="1775" y="843"/>
                  <a:pt x="1775" y="843"/>
                  <a:pt x="1775" y="843"/>
                </a:cubicBezTo>
                <a:lnTo>
                  <a:pt x="1701" y="843"/>
                </a:lnTo>
                <a:close/>
              </a:path>
            </a:pathLst>
          </a:custGeom>
          <a:solidFill>
            <a:schemeClr val="accent5"/>
          </a:solidFill>
          <a:ln w="952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grpSp>
        <p:nvGrpSpPr>
          <p:cNvPr id="17" name="Group 70"/>
          <p:cNvGrpSpPr/>
          <p:nvPr/>
        </p:nvGrpSpPr>
        <p:grpSpPr>
          <a:xfrm>
            <a:off x="6923256" y="2935209"/>
            <a:ext cx="371720" cy="302020"/>
            <a:chOff x="5588000" y="3625850"/>
            <a:chExt cx="406400" cy="330200"/>
          </a:xfrm>
          <a:solidFill>
            <a:schemeClr val="accent1"/>
          </a:solidFill>
        </p:grpSpPr>
        <p:sp>
          <p:nvSpPr>
            <p:cNvPr id="18" name="Freeform 23"/>
            <p:cNvSpPr>
              <a:spLocks noEditPoints="1"/>
            </p:cNvSpPr>
            <p:nvPr/>
          </p:nvSpPr>
          <p:spPr bwMode="auto">
            <a:xfrm>
              <a:off x="5867400" y="3727450"/>
              <a:ext cx="76200" cy="101600"/>
            </a:xfrm>
            <a:custGeom>
              <a:avLst/>
              <a:gdLst/>
              <a:ahLst/>
              <a:cxnLst>
                <a:cxn ang="0">
                  <a:pos x="22" y="4"/>
                </a:cxn>
                <a:cxn ang="0">
                  <a:pos x="22" y="4"/>
                </a:cxn>
                <a:cxn ang="0">
                  <a:pos x="20" y="0"/>
                </a:cxn>
                <a:cxn ang="0">
                  <a:pos x="16" y="0"/>
                </a:cxn>
                <a:cxn ang="0">
                  <a:pos x="8" y="0"/>
                </a:cxn>
                <a:cxn ang="0">
                  <a:pos x="8" y="0"/>
                </a:cxn>
                <a:cxn ang="0">
                  <a:pos x="4" y="0"/>
                </a:cxn>
                <a:cxn ang="0">
                  <a:pos x="2" y="2"/>
                </a:cxn>
                <a:cxn ang="0">
                  <a:pos x="0" y="4"/>
                </a:cxn>
                <a:cxn ang="0">
                  <a:pos x="0" y="8"/>
                </a:cxn>
                <a:cxn ang="0">
                  <a:pos x="0" y="56"/>
                </a:cxn>
                <a:cxn ang="0">
                  <a:pos x="0" y="56"/>
                </a:cxn>
                <a:cxn ang="0">
                  <a:pos x="0" y="60"/>
                </a:cxn>
                <a:cxn ang="0">
                  <a:pos x="2" y="62"/>
                </a:cxn>
                <a:cxn ang="0">
                  <a:pos x="4" y="64"/>
                </a:cxn>
                <a:cxn ang="0">
                  <a:pos x="8" y="64"/>
                </a:cxn>
                <a:cxn ang="0">
                  <a:pos x="40" y="64"/>
                </a:cxn>
                <a:cxn ang="0">
                  <a:pos x="40" y="64"/>
                </a:cxn>
                <a:cxn ang="0">
                  <a:pos x="44" y="64"/>
                </a:cxn>
                <a:cxn ang="0">
                  <a:pos x="46" y="62"/>
                </a:cxn>
                <a:cxn ang="0">
                  <a:pos x="48" y="60"/>
                </a:cxn>
                <a:cxn ang="0">
                  <a:pos x="48" y="56"/>
                </a:cxn>
                <a:cxn ang="0">
                  <a:pos x="48" y="44"/>
                </a:cxn>
                <a:cxn ang="0">
                  <a:pos x="48" y="44"/>
                </a:cxn>
                <a:cxn ang="0">
                  <a:pos x="46" y="40"/>
                </a:cxn>
                <a:cxn ang="0">
                  <a:pos x="22" y="4"/>
                </a:cxn>
                <a:cxn ang="0">
                  <a:pos x="40" y="56"/>
                </a:cxn>
                <a:cxn ang="0">
                  <a:pos x="8" y="56"/>
                </a:cxn>
                <a:cxn ang="0">
                  <a:pos x="8" y="8"/>
                </a:cxn>
                <a:cxn ang="0">
                  <a:pos x="16" y="8"/>
                </a:cxn>
                <a:cxn ang="0">
                  <a:pos x="40" y="44"/>
                </a:cxn>
                <a:cxn ang="0">
                  <a:pos x="40" y="56"/>
                </a:cxn>
              </a:cxnLst>
              <a:rect l="0" t="0" r="r" b="b"/>
              <a:pathLst>
                <a:path w="48" h="64">
                  <a:moveTo>
                    <a:pt x="22" y="4"/>
                  </a:moveTo>
                  <a:lnTo>
                    <a:pt x="22" y="4"/>
                  </a:lnTo>
                  <a:lnTo>
                    <a:pt x="20" y="0"/>
                  </a:lnTo>
                  <a:lnTo>
                    <a:pt x="16" y="0"/>
                  </a:lnTo>
                  <a:lnTo>
                    <a:pt x="8" y="0"/>
                  </a:lnTo>
                  <a:lnTo>
                    <a:pt x="8" y="0"/>
                  </a:lnTo>
                  <a:lnTo>
                    <a:pt x="4" y="0"/>
                  </a:lnTo>
                  <a:lnTo>
                    <a:pt x="2" y="2"/>
                  </a:lnTo>
                  <a:lnTo>
                    <a:pt x="0" y="4"/>
                  </a:lnTo>
                  <a:lnTo>
                    <a:pt x="0" y="8"/>
                  </a:lnTo>
                  <a:lnTo>
                    <a:pt x="0" y="56"/>
                  </a:lnTo>
                  <a:lnTo>
                    <a:pt x="0" y="56"/>
                  </a:lnTo>
                  <a:lnTo>
                    <a:pt x="0" y="60"/>
                  </a:lnTo>
                  <a:lnTo>
                    <a:pt x="2" y="62"/>
                  </a:lnTo>
                  <a:lnTo>
                    <a:pt x="4" y="64"/>
                  </a:lnTo>
                  <a:lnTo>
                    <a:pt x="8" y="64"/>
                  </a:lnTo>
                  <a:lnTo>
                    <a:pt x="40" y="64"/>
                  </a:lnTo>
                  <a:lnTo>
                    <a:pt x="40" y="64"/>
                  </a:lnTo>
                  <a:lnTo>
                    <a:pt x="44" y="64"/>
                  </a:lnTo>
                  <a:lnTo>
                    <a:pt x="46" y="62"/>
                  </a:lnTo>
                  <a:lnTo>
                    <a:pt x="48" y="60"/>
                  </a:lnTo>
                  <a:lnTo>
                    <a:pt x="48" y="56"/>
                  </a:lnTo>
                  <a:lnTo>
                    <a:pt x="48" y="44"/>
                  </a:lnTo>
                  <a:lnTo>
                    <a:pt x="48" y="44"/>
                  </a:lnTo>
                  <a:lnTo>
                    <a:pt x="46" y="40"/>
                  </a:lnTo>
                  <a:lnTo>
                    <a:pt x="22" y="4"/>
                  </a:lnTo>
                  <a:close/>
                  <a:moveTo>
                    <a:pt x="40" y="56"/>
                  </a:moveTo>
                  <a:lnTo>
                    <a:pt x="8" y="56"/>
                  </a:lnTo>
                  <a:lnTo>
                    <a:pt x="8" y="8"/>
                  </a:lnTo>
                  <a:lnTo>
                    <a:pt x="16" y="8"/>
                  </a:lnTo>
                  <a:lnTo>
                    <a:pt x="40" y="44"/>
                  </a:lnTo>
                  <a:lnTo>
                    <a:pt x="40"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sp>
          <p:nvSpPr>
            <p:cNvPr id="19" name="Freeform 24"/>
            <p:cNvSpPr>
              <a:spLocks noEditPoints="1"/>
            </p:cNvSpPr>
            <p:nvPr/>
          </p:nvSpPr>
          <p:spPr bwMode="auto">
            <a:xfrm>
              <a:off x="5588000" y="3625850"/>
              <a:ext cx="406400" cy="330200"/>
            </a:xfrm>
            <a:custGeom>
              <a:avLst/>
              <a:gdLst/>
              <a:ahLst/>
              <a:cxnLst>
                <a:cxn ang="0">
                  <a:pos x="220" y="50"/>
                </a:cxn>
                <a:cxn ang="0">
                  <a:pos x="206" y="40"/>
                </a:cxn>
                <a:cxn ang="0">
                  <a:pos x="168" y="24"/>
                </a:cxn>
                <a:cxn ang="0">
                  <a:pos x="160" y="8"/>
                </a:cxn>
                <a:cxn ang="0">
                  <a:pos x="24" y="0"/>
                </a:cxn>
                <a:cxn ang="0">
                  <a:pos x="8" y="8"/>
                </a:cxn>
                <a:cxn ang="0">
                  <a:pos x="0" y="112"/>
                </a:cxn>
                <a:cxn ang="0">
                  <a:pos x="8" y="128"/>
                </a:cxn>
                <a:cxn ang="0">
                  <a:pos x="24" y="136"/>
                </a:cxn>
                <a:cxn ang="0">
                  <a:pos x="26" y="170"/>
                </a:cxn>
                <a:cxn ang="0">
                  <a:pos x="48" y="184"/>
                </a:cxn>
                <a:cxn ang="0">
                  <a:pos x="62" y="194"/>
                </a:cxn>
                <a:cxn ang="0">
                  <a:pos x="88" y="208"/>
                </a:cxn>
                <a:cxn ang="0">
                  <a:pos x="108" y="202"/>
                </a:cxn>
                <a:cxn ang="0">
                  <a:pos x="162" y="184"/>
                </a:cxn>
                <a:cxn ang="0">
                  <a:pos x="172" y="202"/>
                </a:cxn>
                <a:cxn ang="0">
                  <a:pos x="192" y="208"/>
                </a:cxn>
                <a:cxn ang="0">
                  <a:pos x="218" y="194"/>
                </a:cxn>
                <a:cxn ang="0">
                  <a:pos x="232" y="184"/>
                </a:cxn>
                <a:cxn ang="0">
                  <a:pos x="254" y="170"/>
                </a:cxn>
                <a:cxn ang="0">
                  <a:pos x="256" y="112"/>
                </a:cxn>
                <a:cxn ang="0">
                  <a:pos x="24" y="120"/>
                </a:cxn>
                <a:cxn ang="0">
                  <a:pos x="18" y="118"/>
                </a:cxn>
                <a:cxn ang="0">
                  <a:pos x="16" y="24"/>
                </a:cxn>
                <a:cxn ang="0">
                  <a:pos x="18" y="18"/>
                </a:cxn>
                <a:cxn ang="0">
                  <a:pos x="144" y="16"/>
                </a:cxn>
                <a:cxn ang="0">
                  <a:pos x="150" y="18"/>
                </a:cxn>
                <a:cxn ang="0">
                  <a:pos x="152" y="40"/>
                </a:cxn>
                <a:cxn ang="0">
                  <a:pos x="152" y="112"/>
                </a:cxn>
                <a:cxn ang="0">
                  <a:pos x="148" y="120"/>
                </a:cxn>
                <a:cxn ang="0">
                  <a:pos x="88" y="192"/>
                </a:cxn>
                <a:cxn ang="0">
                  <a:pos x="76" y="188"/>
                </a:cxn>
                <a:cxn ang="0">
                  <a:pos x="72" y="176"/>
                </a:cxn>
                <a:cxn ang="0">
                  <a:pos x="82" y="162"/>
                </a:cxn>
                <a:cxn ang="0">
                  <a:pos x="94" y="162"/>
                </a:cxn>
                <a:cxn ang="0">
                  <a:pos x="104" y="176"/>
                </a:cxn>
                <a:cxn ang="0">
                  <a:pos x="100" y="188"/>
                </a:cxn>
                <a:cxn ang="0">
                  <a:pos x="192" y="192"/>
                </a:cxn>
                <a:cxn ang="0">
                  <a:pos x="180" y="188"/>
                </a:cxn>
                <a:cxn ang="0">
                  <a:pos x="176" y="176"/>
                </a:cxn>
                <a:cxn ang="0">
                  <a:pos x="186" y="162"/>
                </a:cxn>
                <a:cxn ang="0">
                  <a:pos x="198" y="162"/>
                </a:cxn>
                <a:cxn ang="0">
                  <a:pos x="208" y="176"/>
                </a:cxn>
                <a:cxn ang="0">
                  <a:pos x="204" y="188"/>
                </a:cxn>
                <a:cxn ang="0">
                  <a:pos x="240" y="160"/>
                </a:cxn>
                <a:cxn ang="0">
                  <a:pos x="238" y="166"/>
                </a:cxn>
                <a:cxn ang="0">
                  <a:pos x="222" y="168"/>
                </a:cxn>
                <a:cxn ang="0">
                  <a:pos x="212" y="150"/>
                </a:cxn>
                <a:cxn ang="0">
                  <a:pos x="192" y="144"/>
                </a:cxn>
                <a:cxn ang="0">
                  <a:pos x="166" y="158"/>
                </a:cxn>
                <a:cxn ang="0">
                  <a:pos x="118" y="168"/>
                </a:cxn>
                <a:cxn ang="0">
                  <a:pos x="98" y="146"/>
                </a:cxn>
                <a:cxn ang="0">
                  <a:pos x="78" y="146"/>
                </a:cxn>
                <a:cxn ang="0">
                  <a:pos x="58" y="168"/>
                </a:cxn>
                <a:cxn ang="0">
                  <a:pos x="44" y="168"/>
                </a:cxn>
                <a:cxn ang="0">
                  <a:pos x="40" y="160"/>
                </a:cxn>
                <a:cxn ang="0">
                  <a:pos x="144" y="136"/>
                </a:cxn>
                <a:cxn ang="0">
                  <a:pos x="166" y="122"/>
                </a:cxn>
                <a:cxn ang="0">
                  <a:pos x="200" y="56"/>
                </a:cxn>
                <a:cxn ang="0">
                  <a:pos x="206" y="60"/>
                </a:cxn>
                <a:cxn ang="0">
                  <a:pos x="240" y="112"/>
                </a:cxn>
              </a:cxnLst>
              <a:rect l="0" t="0" r="r" b="b"/>
              <a:pathLst>
                <a:path w="256" h="208">
                  <a:moveTo>
                    <a:pt x="252" y="98"/>
                  </a:moveTo>
                  <a:lnTo>
                    <a:pt x="220" y="50"/>
                  </a:lnTo>
                  <a:lnTo>
                    <a:pt x="220" y="50"/>
                  </a:lnTo>
                  <a:lnTo>
                    <a:pt x="216" y="46"/>
                  </a:lnTo>
                  <a:lnTo>
                    <a:pt x="212" y="42"/>
                  </a:lnTo>
                  <a:lnTo>
                    <a:pt x="206" y="40"/>
                  </a:lnTo>
                  <a:lnTo>
                    <a:pt x="200" y="40"/>
                  </a:lnTo>
                  <a:lnTo>
                    <a:pt x="168" y="40"/>
                  </a:lnTo>
                  <a:lnTo>
                    <a:pt x="168" y="24"/>
                  </a:lnTo>
                  <a:lnTo>
                    <a:pt x="168" y="24"/>
                  </a:lnTo>
                  <a:lnTo>
                    <a:pt x="166" y="14"/>
                  </a:lnTo>
                  <a:lnTo>
                    <a:pt x="160" y="8"/>
                  </a:lnTo>
                  <a:lnTo>
                    <a:pt x="154" y="2"/>
                  </a:lnTo>
                  <a:lnTo>
                    <a:pt x="144" y="0"/>
                  </a:lnTo>
                  <a:lnTo>
                    <a:pt x="24" y="0"/>
                  </a:lnTo>
                  <a:lnTo>
                    <a:pt x="24" y="0"/>
                  </a:lnTo>
                  <a:lnTo>
                    <a:pt x="14" y="2"/>
                  </a:lnTo>
                  <a:lnTo>
                    <a:pt x="8" y="8"/>
                  </a:lnTo>
                  <a:lnTo>
                    <a:pt x="2" y="14"/>
                  </a:lnTo>
                  <a:lnTo>
                    <a:pt x="0" y="24"/>
                  </a:lnTo>
                  <a:lnTo>
                    <a:pt x="0" y="112"/>
                  </a:lnTo>
                  <a:lnTo>
                    <a:pt x="0" y="112"/>
                  </a:lnTo>
                  <a:lnTo>
                    <a:pt x="2" y="122"/>
                  </a:lnTo>
                  <a:lnTo>
                    <a:pt x="8" y="128"/>
                  </a:lnTo>
                  <a:lnTo>
                    <a:pt x="14" y="134"/>
                  </a:lnTo>
                  <a:lnTo>
                    <a:pt x="24" y="136"/>
                  </a:lnTo>
                  <a:lnTo>
                    <a:pt x="24" y="136"/>
                  </a:lnTo>
                  <a:lnTo>
                    <a:pt x="24" y="160"/>
                  </a:lnTo>
                  <a:lnTo>
                    <a:pt x="24" y="160"/>
                  </a:lnTo>
                  <a:lnTo>
                    <a:pt x="26" y="170"/>
                  </a:lnTo>
                  <a:lnTo>
                    <a:pt x="32" y="176"/>
                  </a:lnTo>
                  <a:lnTo>
                    <a:pt x="38" y="182"/>
                  </a:lnTo>
                  <a:lnTo>
                    <a:pt x="48" y="184"/>
                  </a:lnTo>
                  <a:lnTo>
                    <a:pt x="58" y="184"/>
                  </a:lnTo>
                  <a:lnTo>
                    <a:pt x="58" y="184"/>
                  </a:lnTo>
                  <a:lnTo>
                    <a:pt x="62" y="194"/>
                  </a:lnTo>
                  <a:lnTo>
                    <a:pt x="68" y="202"/>
                  </a:lnTo>
                  <a:lnTo>
                    <a:pt x="78" y="206"/>
                  </a:lnTo>
                  <a:lnTo>
                    <a:pt x="88" y="208"/>
                  </a:lnTo>
                  <a:lnTo>
                    <a:pt x="88" y="208"/>
                  </a:lnTo>
                  <a:lnTo>
                    <a:pt x="98" y="206"/>
                  </a:lnTo>
                  <a:lnTo>
                    <a:pt x="108" y="202"/>
                  </a:lnTo>
                  <a:lnTo>
                    <a:pt x="114" y="194"/>
                  </a:lnTo>
                  <a:lnTo>
                    <a:pt x="118" y="184"/>
                  </a:lnTo>
                  <a:lnTo>
                    <a:pt x="162" y="184"/>
                  </a:lnTo>
                  <a:lnTo>
                    <a:pt x="162" y="184"/>
                  </a:lnTo>
                  <a:lnTo>
                    <a:pt x="166" y="194"/>
                  </a:lnTo>
                  <a:lnTo>
                    <a:pt x="172" y="202"/>
                  </a:lnTo>
                  <a:lnTo>
                    <a:pt x="182" y="206"/>
                  </a:lnTo>
                  <a:lnTo>
                    <a:pt x="192" y="208"/>
                  </a:lnTo>
                  <a:lnTo>
                    <a:pt x="192" y="208"/>
                  </a:lnTo>
                  <a:lnTo>
                    <a:pt x="202" y="206"/>
                  </a:lnTo>
                  <a:lnTo>
                    <a:pt x="212" y="202"/>
                  </a:lnTo>
                  <a:lnTo>
                    <a:pt x="218" y="194"/>
                  </a:lnTo>
                  <a:lnTo>
                    <a:pt x="222" y="184"/>
                  </a:lnTo>
                  <a:lnTo>
                    <a:pt x="232" y="184"/>
                  </a:lnTo>
                  <a:lnTo>
                    <a:pt x="232" y="184"/>
                  </a:lnTo>
                  <a:lnTo>
                    <a:pt x="242" y="182"/>
                  </a:lnTo>
                  <a:lnTo>
                    <a:pt x="248" y="176"/>
                  </a:lnTo>
                  <a:lnTo>
                    <a:pt x="254" y="170"/>
                  </a:lnTo>
                  <a:lnTo>
                    <a:pt x="256" y="160"/>
                  </a:lnTo>
                  <a:lnTo>
                    <a:pt x="256" y="112"/>
                  </a:lnTo>
                  <a:lnTo>
                    <a:pt x="256" y="112"/>
                  </a:lnTo>
                  <a:lnTo>
                    <a:pt x="254" y="106"/>
                  </a:lnTo>
                  <a:lnTo>
                    <a:pt x="252" y="98"/>
                  </a:lnTo>
                  <a:close/>
                  <a:moveTo>
                    <a:pt x="24" y="120"/>
                  </a:moveTo>
                  <a:lnTo>
                    <a:pt x="24" y="120"/>
                  </a:lnTo>
                  <a:lnTo>
                    <a:pt x="20" y="120"/>
                  </a:lnTo>
                  <a:lnTo>
                    <a:pt x="18" y="118"/>
                  </a:lnTo>
                  <a:lnTo>
                    <a:pt x="16" y="116"/>
                  </a:lnTo>
                  <a:lnTo>
                    <a:pt x="16" y="112"/>
                  </a:lnTo>
                  <a:lnTo>
                    <a:pt x="16" y="24"/>
                  </a:lnTo>
                  <a:lnTo>
                    <a:pt x="16" y="24"/>
                  </a:lnTo>
                  <a:lnTo>
                    <a:pt x="16" y="20"/>
                  </a:lnTo>
                  <a:lnTo>
                    <a:pt x="18" y="18"/>
                  </a:lnTo>
                  <a:lnTo>
                    <a:pt x="20" y="16"/>
                  </a:lnTo>
                  <a:lnTo>
                    <a:pt x="24" y="16"/>
                  </a:lnTo>
                  <a:lnTo>
                    <a:pt x="144" y="16"/>
                  </a:lnTo>
                  <a:lnTo>
                    <a:pt x="144" y="16"/>
                  </a:lnTo>
                  <a:lnTo>
                    <a:pt x="148" y="16"/>
                  </a:lnTo>
                  <a:lnTo>
                    <a:pt x="150" y="18"/>
                  </a:lnTo>
                  <a:lnTo>
                    <a:pt x="152" y="20"/>
                  </a:lnTo>
                  <a:lnTo>
                    <a:pt x="152" y="24"/>
                  </a:lnTo>
                  <a:lnTo>
                    <a:pt x="152" y="40"/>
                  </a:lnTo>
                  <a:lnTo>
                    <a:pt x="152" y="56"/>
                  </a:lnTo>
                  <a:lnTo>
                    <a:pt x="152" y="112"/>
                  </a:lnTo>
                  <a:lnTo>
                    <a:pt x="152" y="112"/>
                  </a:lnTo>
                  <a:lnTo>
                    <a:pt x="152" y="116"/>
                  </a:lnTo>
                  <a:lnTo>
                    <a:pt x="150" y="118"/>
                  </a:lnTo>
                  <a:lnTo>
                    <a:pt x="148" y="120"/>
                  </a:lnTo>
                  <a:lnTo>
                    <a:pt x="144" y="120"/>
                  </a:lnTo>
                  <a:lnTo>
                    <a:pt x="24" y="120"/>
                  </a:lnTo>
                  <a:close/>
                  <a:moveTo>
                    <a:pt x="88" y="192"/>
                  </a:moveTo>
                  <a:lnTo>
                    <a:pt x="88" y="192"/>
                  </a:lnTo>
                  <a:lnTo>
                    <a:pt x="82" y="190"/>
                  </a:lnTo>
                  <a:lnTo>
                    <a:pt x="76" y="188"/>
                  </a:lnTo>
                  <a:lnTo>
                    <a:pt x="74" y="182"/>
                  </a:lnTo>
                  <a:lnTo>
                    <a:pt x="72" y="176"/>
                  </a:lnTo>
                  <a:lnTo>
                    <a:pt x="72" y="176"/>
                  </a:lnTo>
                  <a:lnTo>
                    <a:pt x="74" y="170"/>
                  </a:lnTo>
                  <a:lnTo>
                    <a:pt x="76" y="164"/>
                  </a:lnTo>
                  <a:lnTo>
                    <a:pt x="82" y="162"/>
                  </a:lnTo>
                  <a:lnTo>
                    <a:pt x="88" y="160"/>
                  </a:lnTo>
                  <a:lnTo>
                    <a:pt x="88" y="160"/>
                  </a:lnTo>
                  <a:lnTo>
                    <a:pt x="94" y="162"/>
                  </a:lnTo>
                  <a:lnTo>
                    <a:pt x="100" y="164"/>
                  </a:lnTo>
                  <a:lnTo>
                    <a:pt x="102" y="170"/>
                  </a:lnTo>
                  <a:lnTo>
                    <a:pt x="104" y="176"/>
                  </a:lnTo>
                  <a:lnTo>
                    <a:pt x="104" y="176"/>
                  </a:lnTo>
                  <a:lnTo>
                    <a:pt x="102" y="182"/>
                  </a:lnTo>
                  <a:lnTo>
                    <a:pt x="100" y="188"/>
                  </a:lnTo>
                  <a:lnTo>
                    <a:pt x="94" y="190"/>
                  </a:lnTo>
                  <a:lnTo>
                    <a:pt x="88" y="192"/>
                  </a:lnTo>
                  <a:close/>
                  <a:moveTo>
                    <a:pt x="192" y="192"/>
                  </a:moveTo>
                  <a:lnTo>
                    <a:pt x="192" y="192"/>
                  </a:lnTo>
                  <a:lnTo>
                    <a:pt x="186" y="190"/>
                  </a:lnTo>
                  <a:lnTo>
                    <a:pt x="180" y="188"/>
                  </a:lnTo>
                  <a:lnTo>
                    <a:pt x="178" y="182"/>
                  </a:lnTo>
                  <a:lnTo>
                    <a:pt x="176" y="176"/>
                  </a:lnTo>
                  <a:lnTo>
                    <a:pt x="176" y="176"/>
                  </a:lnTo>
                  <a:lnTo>
                    <a:pt x="178" y="170"/>
                  </a:lnTo>
                  <a:lnTo>
                    <a:pt x="180" y="164"/>
                  </a:lnTo>
                  <a:lnTo>
                    <a:pt x="186" y="162"/>
                  </a:lnTo>
                  <a:lnTo>
                    <a:pt x="192" y="160"/>
                  </a:lnTo>
                  <a:lnTo>
                    <a:pt x="192" y="160"/>
                  </a:lnTo>
                  <a:lnTo>
                    <a:pt x="198" y="162"/>
                  </a:lnTo>
                  <a:lnTo>
                    <a:pt x="204" y="164"/>
                  </a:lnTo>
                  <a:lnTo>
                    <a:pt x="206" y="170"/>
                  </a:lnTo>
                  <a:lnTo>
                    <a:pt x="208" y="176"/>
                  </a:lnTo>
                  <a:lnTo>
                    <a:pt x="208" y="176"/>
                  </a:lnTo>
                  <a:lnTo>
                    <a:pt x="206" y="182"/>
                  </a:lnTo>
                  <a:lnTo>
                    <a:pt x="204" y="188"/>
                  </a:lnTo>
                  <a:lnTo>
                    <a:pt x="198" y="190"/>
                  </a:lnTo>
                  <a:lnTo>
                    <a:pt x="192" y="192"/>
                  </a:lnTo>
                  <a:close/>
                  <a:moveTo>
                    <a:pt x="240" y="160"/>
                  </a:moveTo>
                  <a:lnTo>
                    <a:pt x="240" y="160"/>
                  </a:lnTo>
                  <a:lnTo>
                    <a:pt x="240" y="164"/>
                  </a:lnTo>
                  <a:lnTo>
                    <a:pt x="238" y="166"/>
                  </a:lnTo>
                  <a:lnTo>
                    <a:pt x="236" y="168"/>
                  </a:lnTo>
                  <a:lnTo>
                    <a:pt x="232" y="168"/>
                  </a:lnTo>
                  <a:lnTo>
                    <a:pt x="222" y="168"/>
                  </a:lnTo>
                  <a:lnTo>
                    <a:pt x="222" y="168"/>
                  </a:lnTo>
                  <a:lnTo>
                    <a:pt x="218" y="158"/>
                  </a:lnTo>
                  <a:lnTo>
                    <a:pt x="212" y="150"/>
                  </a:lnTo>
                  <a:lnTo>
                    <a:pt x="202" y="146"/>
                  </a:lnTo>
                  <a:lnTo>
                    <a:pt x="192" y="144"/>
                  </a:lnTo>
                  <a:lnTo>
                    <a:pt x="192" y="144"/>
                  </a:lnTo>
                  <a:lnTo>
                    <a:pt x="182" y="146"/>
                  </a:lnTo>
                  <a:lnTo>
                    <a:pt x="172" y="150"/>
                  </a:lnTo>
                  <a:lnTo>
                    <a:pt x="166" y="158"/>
                  </a:lnTo>
                  <a:lnTo>
                    <a:pt x="162" y="168"/>
                  </a:lnTo>
                  <a:lnTo>
                    <a:pt x="118" y="168"/>
                  </a:lnTo>
                  <a:lnTo>
                    <a:pt x="118" y="168"/>
                  </a:lnTo>
                  <a:lnTo>
                    <a:pt x="114" y="158"/>
                  </a:lnTo>
                  <a:lnTo>
                    <a:pt x="108" y="150"/>
                  </a:lnTo>
                  <a:lnTo>
                    <a:pt x="98" y="146"/>
                  </a:lnTo>
                  <a:lnTo>
                    <a:pt x="88" y="144"/>
                  </a:lnTo>
                  <a:lnTo>
                    <a:pt x="88" y="144"/>
                  </a:lnTo>
                  <a:lnTo>
                    <a:pt x="78" y="146"/>
                  </a:lnTo>
                  <a:lnTo>
                    <a:pt x="68" y="150"/>
                  </a:lnTo>
                  <a:lnTo>
                    <a:pt x="62" y="158"/>
                  </a:lnTo>
                  <a:lnTo>
                    <a:pt x="58" y="168"/>
                  </a:lnTo>
                  <a:lnTo>
                    <a:pt x="48" y="168"/>
                  </a:lnTo>
                  <a:lnTo>
                    <a:pt x="48" y="168"/>
                  </a:lnTo>
                  <a:lnTo>
                    <a:pt x="44" y="168"/>
                  </a:lnTo>
                  <a:lnTo>
                    <a:pt x="42" y="166"/>
                  </a:lnTo>
                  <a:lnTo>
                    <a:pt x="40" y="164"/>
                  </a:lnTo>
                  <a:lnTo>
                    <a:pt x="40" y="160"/>
                  </a:lnTo>
                  <a:lnTo>
                    <a:pt x="40" y="136"/>
                  </a:lnTo>
                  <a:lnTo>
                    <a:pt x="144" y="136"/>
                  </a:lnTo>
                  <a:lnTo>
                    <a:pt x="144" y="136"/>
                  </a:lnTo>
                  <a:lnTo>
                    <a:pt x="154" y="134"/>
                  </a:lnTo>
                  <a:lnTo>
                    <a:pt x="160" y="128"/>
                  </a:lnTo>
                  <a:lnTo>
                    <a:pt x="166" y="122"/>
                  </a:lnTo>
                  <a:lnTo>
                    <a:pt x="168" y="112"/>
                  </a:lnTo>
                  <a:lnTo>
                    <a:pt x="168" y="56"/>
                  </a:lnTo>
                  <a:lnTo>
                    <a:pt x="200" y="56"/>
                  </a:lnTo>
                  <a:lnTo>
                    <a:pt x="200" y="56"/>
                  </a:lnTo>
                  <a:lnTo>
                    <a:pt x="204" y="56"/>
                  </a:lnTo>
                  <a:lnTo>
                    <a:pt x="206" y="60"/>
                  </a:lnTo>
                  <a:lnTo>
                    <a:pt x="238" y="108"/>
                  </a:lnTo>
                  <a:lnTo>
                    <a:pt x="238" y="108"/>
                  </a:lnTo>
                  <a:lnTo>
                    <a:pt x="240" y="112"/>
                  </a:lnTo>
                  <a:lnTo>
                    <a:pt x="240" y="16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grpSp>
      <p:grpSp>
        <p:nvGrpSpPr>
          <p:cNvPr id="20" name="Group 73"/>
          <p:cNvGrpSpPr/>
          <p:nvPr/>
        </p:nvGrpSpPr>
        <p:grpSpPr>
          <a:xfrm>
            <a:off x="5647212" y="2961897"/>
            <a:ext cx="371718" cy="348486"/>
            <a:chOff x="6400800" y="2800350"/>
            <a:chExt cx="406400" cy="381000"/>
          </a:xfrm>
          <a:solidFill>
            <a:schemeClr val="accent1"/>
          </a:solidFill>
        </p:grpSpPr>
        <p:sp>
          <p:nvSpPr>
            <p:cNvPr id="21" name="Freeform 46"/>
            <p:cNvSpPr>
              <a:spLocks noEditPoints="1"/>
            </p:cNvSpPr>
            <p:nvPr/>
          </p:nvSpPr>
          <p:spPr bwMode="auto">
            <a:xfrm>
              <a:off x="6451600" y="2851150"/>
              <a:ext cx="304800" cy="203200"/>
            </a:xfrm>
            <a:custGeom>
              <a:avLst/>
              <a:gdLst/>
              <a:ahLst/>
              <a:cxnLst>
                <a:cxn ang="0">
                  <a:pos x="184" y="0"/>
                </a:cxn>
                <a:cxn ang="0">
                  <a:pos x="8" y="0"/>
                </a:cxn>
                <a:cxn ang="0">
                  <a:pos x="8" y="0"/>
                </a:cxn>
                <a:cxn ang="0">
                  <a:pos x="4" y="0"/>
                </a:cxn>
                <a:cxn ang="0">
                  <a:pos x="2" y="2"/>
                </a:cxn>
                <a:cxn ang="0">
                  <a:pos x="0" y="4"/>
                </a:cxn>
                <a:cxn ang="0">
                  <a:pos x="0" y="8"/>
                </a:cxn>
                <a:cxn ang="0">
                  <a:pos x="0" y="120"/>
                </a:cxn>
                <a:cxn ang="0">
                  <a:pos x="0" y="120"/>
                </a:cxn>
                <a:cxn ang="0">
                  <a:pos x="0" y="124"/>
                </a:cxn>
                <a:cxn ang="0">
                  <a:pos x="2" y="126"/>
                </a:cxn>
                <a:cxn ang="0">
                  <a:pos x="4" y="128"/>
                </a:cxn>
                <a:cxn ang="0">
                  <a:pos x="8" y="128"/>
                </a:cxn>
                <a:cxn ang="0">
                  <a:pos x="184" y="128"/>
                </a:cxn>
                <a:cxn ang="0">
                  <a:pos x="184" y="128"/>
                </a:cxn>
                <a:cxn ang="0">
                  <a:pos x="188" y="128"/>
                </a:cxn>
                <a:cxn ang="0">
                  <a:pos x="190" y="126"/>
                </a:cxn>
                <a:cxn ang="0">
                  <a:pos x="192" y="124"/>
                </a:cxn>
                <a:cxn ang="0">
                  <a:pos x="192" y="120"/>
                </a:cxn>
                <a:cxn ang="0">
                  <a:pos x="192" y="8"/>
                </a:cxn>
                <a:cxn ang="0">
                  <a:pos x="192" y="8"/>
                </a:cxn>
                <a:cxn ang="0">
                  <a:pos x="192" y="4"/>
                </a:cxn>
                <a:cxn ang="0">
                  <a:pos x="190" y="2"/>
                </a:cxn>
                <a:cxn ang="0">
                  <a:pos x="188" y="0"/>
                </a:cxn>
                <a:cxn ang="0">
                  <a:pos x="184" y="0"/>
                </a:cxn>
                <a:cxn ang="0">
                  <a:pos x="184" y="120"/>
                </a:cxn>
                <a:cxn ang="0">
                  <a:pos x="8" y="120"/>
                </a:cxn>
                <a:cxn ang="0">
                  <a:pos x="8" y="8"/>
                </a:cxn>
                <a:cxn ang="0">
                  <a:pos x="184" y="8"/>
                </a:cxn>
                <a:cxn ang="0">
                  <a:pos x="184" y="120"/>
                </a:cxn>
              </a:cxnLst>
              <a:rect l="0" t="0" r="r" b="b"/>
              <a:pathLst>
                <a:path w="192" h="128">
                  <a:moveTo>
                    <a:pt x="184" y="0"/>
                  </a:moveTo>
                  <a:lnTo>
                    <a:pt x="8" y="0"/>
                  </a:lnTo>
                  <a:lnTo>
                    <a:pt x="8" y="0"/>
                  </a:lnTo>
                  <a:lnTo>
                    <a:pt x="4" y="0"/>
                  </a:lnTo>
                  <a:lnTo>
                    <a:pt x="2" y="2"/>
                  </a:lnTo>
                  <a:lnTo>
                    <a:pt x="0" y="4"/>
                  </a:lnTo>
                  <a:lnTo>
                    <a:pt x="0" y="8"/>
                  </a:lnTo>
                  <a:lnTo>
                    <a:pt x="0" y="120"/>
                  </a:lnTo>
                  <a:lnTo>
                    <a:pt x="0" y="120"/>
                  </a:lnTo>
                  <a:lnTo>
                    <a:pt x="0" y="124"/>
                  </a:lnTo>
                  <a:lnTo>
                    <a:pt x="2" y="126"/>
                  </a:lnTo>
                  <a:lnTo>
                    <a:pt x="4" y="128"/>
                  </a:lnTo>
                  <a:lnTo>
                    <a:pt x="8" y="128"/>
                  </a:lnTo>
                  <a:lnTo>
                    <a:pt x="184" y="128"/>
                  </a:lnTo>
                  <a:lnTo>
                    <a:pt x="184" y="128"/>
                  </a:lnTo>
                  <a:lnTo>
                    <a:pt x="188" y="128"/>
                  </a:lnTo>
                  <a:lnTo>
                    <a:pt x="190" y="126"/>
                  </a:lnTo>
                  <a:lnTo>
                    <a:pt x="192" y="124"/>
                  </a:lnTo>
                  <a:lnTo>
                    <a:pt x="192" y="120"/>
                  </a:lnTo>
                  <a:lnTo>
                    <a:pt x="192" y="8"/>
                  </a:lnTo>
                  <a:lnTo>
                    <a:pt x="192" y="8"/>
                  </a:lnTo>
                  <a:lnTo>
                    <a:pt x="192" y="4"/>
                  </a:lnTo>
                  <a:lnTo>
                    <a:pt x="190" y="2"/>
                  </a:lnTo>
                  <a:lnTo>
                    <a:pt x="188" y="0"/>
                  </a:lnTo>
                  <a:lnTo>
                    <a:pt x="184" y="0"/>
                  </a:lnTo>
                  <a:close/>
                  <a:moveTo>
                    <a:pt x="184" y="120"/>
                  </a:moveTo>
                  <a:lnTo>
                    <a:pt x="8" y="120"/>
                  </a:lnTo>
                  <a:lnTo>
                    <a:pt x="8" y="8"/>
                  </a:lnTo>
                  <a:lnTo>
                    <a:pt x="184" y="8"/>
                  </a:lnTo>
                  <a:lnTo>
                    <a:pt x="184" y="12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sp>
          <p:nvSpPr>
            <p:cNvPr id="22" name="Freeform 49"/>
            <p:cNvSpPr>
              <a:spLocks noEditPoints="1"/>
            </p:cNvSpPr>
            <p:nvPr/>
          </p:nvSpPr>
          <p:spPr bwMode="auto">
            <a:xfrm>
              <a:off x="6400800" y="2800350"/>
              <a:ext cx="406400" cy="381000"/>
            </a:xfrm>
            <a:custGeom>
              <a:avLst/>
              <a:gdLst/>
              <a:ahLst/>
              <a:cxnLst>
                <a:cxn ang="0">
                  <a:pos x="24" y="0"/>
                </a:cxn>
                <a:cxn ang="0">
                  <a:pos x="14" y="2"/>
                </a:cxn>
                <a:cxn ang="0">
                  <a:pos x="2" y="14"/>
                </a:cxn>
                <a:cxn ang="0">
                  <a:pos x="0" y="184"/>
                </a:cxn>
                <a:cxn ang="0">
                  <a:pos x="2" y="194"/>
                </a:cxn>
                <a:cxn ang="0">
                  <a:pos x="14" y="206"/>
                </a:cxn>
                <a:cxn ang="0">
                  <a:pos x="104" y="208"/>
                </a:cxn>
                <a:cxn ang="0">
                  <a:pos x="54" y="224"/>
                </a:cxn>
                <a:cxn ang="0">
                  <a:pos x="50" y="228"/>
                </a:cxn>
                <a:cxn ang="0">
                  <a:pos x="48" y="232"/>
                </a:cxn>
                <a:cxn ang="0">
                  <a:pos x="50" y="238"/>
                </a:cxn>
                <a:cxn ang="0">
                  <a:pos x="56" y="240"/>
                </a:cxn>
                <a:cxn ang="0">
                  <a:pos x="200" y="240"/>
                </a:cxn>
                <a:cxn ang="0">
                  <a:pos x="206" y="238"/>
                </a:cxn>
                <a:cxn ang="0">
                  <a:pos x="208" y="232"/>
                </a:cxn>
                <a:cxn ang="0">
                  <a:pos x="206" y="228"/>
                </a:cxn>
                <a:cxn ang="0">
                  <a:pos x="152" y="218"/>
                </a:cxn>
                <a:cxn ang="0">
                  <a:pos x="232" y="208"/>
                </a:cxn>
                <a:cxn ang="0">
                  <a:pos x="242" y="206"/>
                </a:cxn>
                <a:cxn ang="0">
                  <a:pos x="254" y="194"/>
                </a:cxn>
                <a:cxn ang="0">
                  <a:pos x="256" y="24"/>
                </a:cxn>
                <a:cxn ang="0">
                  <a:pos x="254" y="14"/>
                </a:cxn>
                <a:cxn ang="0">
                  <a:pos x="242" y="2"/>
                </a:cxn>
                <a:cxn ang="0">
                  <a:pos x="240" y="184"/>
                </a:cxn>
                <a:cxn ang="0">
                  <a:pos x="240" y="188"/>
                </a:cxn>
                <a:cxn ang="0">
                  <a:pos x="236" y="192"/>
                </a:cxn>
                <a:cxn ang="0">
                  <a:pos x="160" y="192"/>
                </a:cxn>
                <a:cxn ang="0">
                  <a:pos x="24" y="192"/>
                </a:cxn>
                <a:cxn ang="0">
                  <a:pos x="20" y="192"/>
                </a:cxn>
                <a:cxn ang="0">
                  <a:pos x="16" y="188"/>
                </a:cxn>
                <a:cxn ang="0">
                  <a:pos x="16" y="24"/>
                </a:cxn>
                <a:cxn ang="0">
                  <a:pos x="16" y="20"/>
                </a:cxn>
                <a:cxn ang="0">
                  <a:pos x="20" y="16"/>
                </a:cxn>
                <a:cxn ang="0">
                  <a:pos x="232" y="16"/>
                </a:cxn>
                <a:cxn ang="0">
                  <a:pos x="236" y="16"/>
                </a:cxn>
                <a:cxn ang="0">
                  <a:pos x="240" y="20"/>
                </a:cxn>
                <a:cxn ang="0">
                  <a:pos x="240" y="184"/>
                </a:cxn>
              </a:cxnLst>
              <a:rect l="0" t="0" r="r" b="b"/>
              <a:pathLst>
                <a:path w="256" h="240">
                  <a:moveTo>
                    <a:pt x="232" y="0"/>
                  </a:moveTo>
                  <a:lnTo>
                    <a:pt x="24" y="0"/>
                  </a:lnTo>
                  <a:lnTo>
                    <a:pt x="24" y="0"/>
                  </a:lnTo>
                  <a:lnTo>
                    <a:pt x="14" y="2"/>
                  </a:lnTo>
                  <a:lnTo>
                    <a:pt x="8" y="8"/>
                  </a:lnTo>
                  <a:lnTo>
                    <a:pt x="2" y="14"/>
                  </a:lnTo>
                  <a:lnTo>
                    <a:pt x="0" y="24"/>
                  </a:lnTo>
                  <a:lnTo>
                    <a:pt x="0" y="184"/>
                  </a:lnTo>
                  <a:lnTo>
                    <a:pt x="0" y="184"/>
                  </a:lnTo>
                  <a:lnTo>
                    <a:pt x="2" y="194"/>
                  </a:lnTo>
                  <a:lnTo>
                    <a:pt x="8" y="200"/>
                  </a:lnTo>
                  <a:lnTo>
                    <a:pt x="14" y="206"/>
                  </a:lnTo>
                  <a:lnTo>
                    <a:pt x="24" y="208"/>
                  </a:lnTo>
                  <a:lnTo>
                    <a:pt x="104" y="208"/>
                  </a:lnTo>
                  <a:lnTo>
                    <a:pt x="104" y="218"/>
                  </a:lnTo>
                  <a:lnTo>
                    <a:pt x="54" y="224"/>
                  </a:lnTo>
                  <a:lnTo>
                    <a:pt x="54" y="224"/>
                  </a:lnTo>
                  <a:lnTo>
                    <a:pt x="50" y="228"/>
                  </a:lnTo>
                  <a:lnTo>
                    <a:pt x="48" y="232"/>
                  </a:lnTo>
                  <a:lnTo>
                    <a:pt x="48" y="232"/>
                  </a:lnTo>
                  <a:lnTo>
                    <a:pt x="48" y="236"/>
                  </a:lnTo>
                  <a:lnTo>
                    <a:pt x="50" y="238"/>
                  </a:lnTo>
                  <a:lnTo>
                    <a:pt x="52" y="240"/>
                  </a:lnTo>
                  <a:lnTo>
                    <a:pt x="56" y="240"/>
                  </a:lnTo>
                  <a:lnTo>
                    <a:pt x="200" y="240"/>
                  </a:lnTo>
                  <a:lnTo>
                    <a:pt x="200" y="240"/>
                  </a:lnTo>
                  <a:lnTo>
                    <a:pt x="204" y="240"/>
                  </a:lnTo>
                  <a:lnTo>
                    <a:pt x="206" y="238"/>
                  </a:lnTo>
                  <a:lnTo>
                    <a:pt x="208" y="236"/>
                  </a:lnTo>
                  <a:lnTo>
                    <a:pt x="208" y="232"/>
                  </a:lnTo>
                  <a:lnTo>
                    <a:pt x="208" y="232"/>
                  </a:lnTo>
                  <a:lnTo>
                    <a:pt x="206" y="228"/>
                  </a:lnTo>
                  <a:lnTo>
                    <a:pt x="202" y="224"/>
                  </a:lnTo>
                  <a:lnTo>
                    <a:pt x="152" y="218"/>
                  </a:lnTo>
                  <a:lnTo>
                    <a:pt x="152" y="208"/>
                  </a:lnTo>
                  <a:lnTo>
                    <a:pt x="232" y="208"/>
                  </a:lnTo>
                  <a:lnTo>
                    <a:pt x="232" y="208"/>
                  </a:lnTo>
                  <a:lnTo>
                    <a:pt x="242" y="206"/>
                  </a:lnTo>
                  <a:lnTo>
                    <a:pt x="248" y="200"/>
                  </a:lnTo>
                  <a:lnTo>
                    <a:pt x="254" y="194"/>
                  </a:lnTo>
                  <a:lnTo>
                    <a:pt x="256" y="184"/>
                  </a:lnTo>
                  <a:lnTo>
                    <a:pt x="256" y="24"/>
                  </a:lnTo>
                  <a:lnTo>
                    <a:pt x="256" y="24"/>
                  </a:lnTo>
                  <a:lnTo>
                    <a:pt x="254" y="14"/>
                  </a:lnTo>
                  <a:lnTo>
                    <a:pt x="248" y="8"/>
                  </a:lnTo>
                  <a:lnTo>
                    <a:pt x="242" y="2"/>
                  </a:lnTo>
                  <a:lnTo>
                    <a:pt x="232" y="0"/>
                  </a:lnTo>
                  <a:close/>
                  <a:moveTo>
                    <a:pt x="240" y="184"/>
                  </a:moveTo>
                  <a:lnTo>
                    <a:pt x="240" y="184"/>
                  </a:lnTo>
                  <a:lnTo>
                    <a:pt x="240" y="188"/>
                  </a:lnTo>
                  <a:lnTo>
                    <a:pt x="238" y="190"/>
                  </a:lnTo>
                  <a:lnTo>
                    <a:pt x="236" y="192"/>
                  </a:lnTo>
                  <a:lnTo>
                    <a:pt x="232" y="192"/>
                  </a:lnTo>
                  <a:lnTo>
                    <a:pt x="160" y="192"/>
                  </a:lnTo>
                  <a:lnTo>
                    <a:pt x="96" y="192"/>
                  </a:lnTo>
                  <a:lnTo>
                    <a:pt x="24" y="192"/>
                  </a:lnTo>
                  <a:lnTo>
                    <a:pt x="24" y="192"/>
                  </a:lnTo>
                  <a:lnTo>
                    <a:pt x="20" y="192"/>
                  </a:lnTo>
                  <a:lnTo>
                    <a:pt x="18" y="190"/>
                  </a:lnTo>
                  <a:lnTo>
                    <a:pt x="16" y="188"/>
                  </a:lnTo>
                  <a:lnTo>
                    <a:pt x="16" y="184"/>
                  </a:lnTo>
                  <a:lnTo>
                    <a:pt x="16" y="24"/>
                  </a:lnTo>
                  <a:lnTo>
                    <a:pt x="16" y="24"/>
                  </a:lnTo>
                  <a:lnTo>
                    <a:pt x="16" y="20"/>
                  </a:lnTo>
                  <a:lnTo>
                    <a:pt x="18" y="18"/>
                  </a:lnTo>
                  <a:lnTo>
                    <a:pt x="20" y="16"/>
                  </a:lnTo>
                  <a:lnTo>
                    <a:pt x="24" y="16"/>
                  </a:lnTo>
                  <a:lnTo>
                    <a:pt x="232" y="16"/>
                  </a:lnTo>
                  <a:lnTo>
                    <a:pt x="232" y="16"/>
                  </a:lnTo>
                  <a:lnTo>
                    <a:pt x="236" y="16"/>
                  </a:lnTo>
                  <a:lnTo>
                    <a:pt x="238" y="18"/>
                  </a:lnTo>
                  <a:lnTo>
                    <a:pt x="240" y="20"/>
                  </a:lnTo>
                  <a:lnTo>
                    <a:pt x="240" y="24"/>
                  </a:lnTo>
                  <a:lnTo>
                    <a:pt x="240"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grpSp>
      <p:grpSp>
        <p:nvGrpSpPr>
          <p:cNvPr id="23" name="Group 76"/>
          <p:cNvGrpSpPr/>
          <p:nvPr/>
        </p:nvGrpSpPr>
        <p:grpSpPr>
          <a:xfrm>
            <a:off x="1886109" y="2986279"/>
            <a:ext cx="255558" cy="371720"/>
            <a:chOff x="4838700" y="2774950"/>
            <a:chExt cx="279400" cy="406400"/>
          </a:xfrm>
          <a:solidFill>
            <a:schemeClr val="accent1"/>
          </a:solidFill>
        </p:grpSpPr>
        <p:sp>
          <p:nvSpPr>
            <p:cNvPr id="24" name="Freeform 60"/>
            <p:cNvSpPr>
              <a:spLocks noEditPoints="1"/>
            </p:cNvSpPr>
            <p:nvPr/>
          </p:nvSpPr>
          <p:spPr bwMode="auto">
            <a:xfrm>
              <a:off x="4838700" y="2774950"/>
              <a:ext cx="279400" cy="406400"/>
            </a:xfrm>
            <a:custGeom>
              <a:avLst/>
              <a:gdLst/>
              <a:ahLst/>
              <a:cxnLst>
                <a:cxn ang="0">
                  <a:pos x="88" y="0"/>
                </a:cxn>
                <a:cxn ang="0">
                  <a:pos x="54" y="6"/>
                </a:cxn>
                <a:cxn ang="0">
                  <a:pos x="26" y="26"/>
                </a:cxn>
                <a:cxn ang="0">
                  <a:pos x="6" y="54"/>
                </a:cxn>
                <a:cxn ang="0">
                  <a:pos x="0" y="88"/>
                </a:cxn>
                <a:cxn ang="0">
                  <a:pos x="2" y="100"/>
                </a:cxn>
                <a:cxn ang="0">
                  <a:pos x="16" y="138"/>
                </a:cxn>
                <a:cxn ang="0">
                  <a:pos x="40" y="184"/>
                </a:cxn>
                <a:cxn ang="0">
                  <a:pos x="50" y="214"/>
                </a:cxn>
                <a:cxn ang="0">
                  <a:pos x="62" y="246"/>
                </a:cxn>
                <a:cxn ang="0">
                  <a:pos x="76" y="254"/>
                </a:cxn>
                <a:cxn ang="0">
                  <a:pos x="88" y="256"/>
                </a:cxn>
                <a:cxn ang="0">
                  <a:pos x="108" y="252"/>
                </a:cxn>
                <a:cxn ang="0">
                  <a:pos x="118" y="238"/>
                </a:cxn>
                <a:cxn ang="0">
                  <a:pos x="136" y="184"/>
                </a:cxn>
                <a:cxn ang="0">
                  <a:pos x="146" y="162"/>
                </a:cxn>
                <a:cxn ang="0">
                  <a:pos x="172" y="112"/>
                </a:cxn>
                <a:cxn ang="0">
                  <a:pos x="176" y="88"/>
                </a:cxn>
                <a:cxn ang="0">
                  <a:pos x="174" y="70"/>
                </a:cxn>
                <a:cxn ang="0">
                  <a:pos x="160" y="38"/>
                </a:cxn>
                <a:cxn ang="0">
                  <a:pos x="138" y="16"/>
                </a:cxn>
                <a:cxn ang="0">
                  <a:pos x="106" y="2"/>
                </a:cxn>
                <a:cxn ang="0">
                  <a:pos x="108" y="218"/>
                </a:cxn>
                <a:cxn ang="0">
                  <a:pos x="70" y="222"/>
                </a:cxn>
                <a:cxn ang="0">
                  <a:pos x="64" y="208"/>
                </a:cxn>
                <a:cxn ang="0">
                  <a:pos x="114" y="200"/>
                </a:cxn>
                <a:cxn ang="0">
                  <a:pos x="112" y="208"/>
                </a:cxn>
                <a:cxn ang="0">
                  <a:pos x="108" y="218"/>
                </a:cxn>
                <a:cxn ang="0">
                  <a:pos x="62" y="200"/>
                </a:cxn>
                <a:cxn ang="0">
                  <a:pos x="120" y="184"/>
                </a:cxn>
                <a:cxn ang="0">
                  <a:pos x="116" y="192"/>
                </a:cxn>
                <a:cxn ang="0">
                  <a:pos x="88" y="240"/>
                </a:cxn>
                <a:cxn ang="0">
                  <a:pos x="82" y="240"/>
                </a:cxn>
                <a:cxn ang="0">
                  <a:pos x="76" y="236"/>
                </a:cxn>
                <a:cxn ang="0">
                  <a:pos x="106" y="226"/>
                </a:cxn>
                <a:cxn ang="0">
                  <a:pos x="102" y="234"/>
                </a:cxn>
                <a:cxn ang="0">
                  <a:pos x="94" y="240"/>
                </a:cxn>
                <a:cxn ang="0">
                  <a:pos x="126" y="168"/>
                </a:cxn>
                <a:cxn ang="0">
                  <a:pos x="50" y="168"/>
                </a:cxn>
                <a:cxn ang="0">
                  <a:pos x="38" y="142"/>
                </a:cxn>
                <a:cxn ang="0">
                  <a:pos x="18" y="100"/>
                </a:cxn>
                <a:cxn ang="0">
                  <a:pos x="16" y="88"/>
                </a:cxn>
                <a:cxn ang="0">
                  <a:pos x="22" y="60"/>
                </a:cxn>
                <a:cxn ang="0">
                  <a:pos x="38" y="38"/>
                </a:cxn>
                <a:cxn ang="0">
                  <a:pos x="60" y="22"/>
                </a:cxn>
                <a:cxn ang="0">
                  <a:pos x="88" y="16"/>
                </a:cxn>
                <a:cxn ang="0">
                  <a:pos x="102" y="18"/>
                </a:cxn>
                <a:cxn ang="0">
                  <a:pos x="128" y="28"/>
                </a:cxn>
                <a:cxn ang="0">
                  <a:pos x="148" y="48"/>
                </a:cxn>
                <a:cxn ang="0">
                  <a:pos x="158" y="74"/>
                </a:cxn>
                <a:cxn ang="0">
                  <a:pos x="160" y="88"/>
                </a:cxn>
                <a:cxn ang="0">
                  <a:pos x="154" y="114"/>
                </a:cxn>
                <a:cxn ang="0">
                  <a:pos x="138" y="142"/>
                </a:cxn>
              </a:cxnLst>
              <a:rect l="0" t="0" r="r" b="b"/>
              <a:pathLst>
                <a:path w="176" h="256">
                  <a:moveTo>
                    <a:pt x="88" y="0"/>
                  </a:moveTo>
                  <a:lnTo>
                    <a:pt x="88" y="0"/>
                  </a:lnTo>
                  <a:lnTo>
                    <a:pt x="70" y="2"/>
                  </a:lnTo>
                  <a:lnTo>
                    <a:pt x="54" y="6"/>
                  </a:lnTo>
                  <a:lnTo>
                    <a:pt x="38" y="16"/>
                  </a:lnTo>
                  <a:lnTo>
                    <a:pt x="26" y="26"/>
                  </a:lnTo>
                  <a:lnTo>
                    <a:pt x="16" y="38"/>
                  </a:lnTo>
                  <a:lnTo>
                    <a:pt x="6" y="54"/>
                  </a:lnTo>
                  <a:lnTo>
                    <a:pt x="2" y="70"/>
                  </a:lnTo>
                  <a:lnTo>
                    <a:pt x="0" y="88"/>
                  </a:lnTo>
                  <a:lnTo>
                    <a:pt x="0" y="88"/>
                  </a:lnTo>
                  <a:lnTo>
                    <a:pt x="2" y="100"/>
                  </a:lnTo>
                  <a:lnTo>
                    <a:pt x="4" y="112"/>
                  </a:lnTo>
                  <a:lnTo>
                    <a:pt x="16" y="138"/>
                  </a:lnTo>
                  <a:lnTo>
                    <a:pt x="30" y="162"/>
                  </a:lnTo>
                  <a:lnTo>
                    <a:pt x="40" y="184"/>
                  </a:lnTo>
                  <a:lnTo>
                    <a:pt x="40" y="184"/>
                  </a:lnTo>
                  <a:lnTo>
                    <a:pt x="50" y="214"/>
                  </a:lnTo>
                  <a:lnTo>
                    <a:pt x="58" y="238"/>
                  </a:lnTo>
                  <a:lnTo>
                    <a:pt x="62" y="246"/>
                  </a:lnTo>
                  <a:lnTo>
                    <a:pt x="68" y="252"/>
                  </a:lnTo>
                  <a:lnTo>
                    <a:pt x="76" y="254"/>
                  </a:lnTo>
                  <a:lnTo>
                    <a:pt x="88" y="256"/>
                  </a:lnTo>
                  <a:lnTo>
                    <a:pt x="88" y="256"/>
                  </a:lnTo>
                  <a:lnTo>
                    <a:pt x="100" y="254"/>
                  </a:lnTo>
                  <a:lnTo>
                    <a:pt x="108" y="252"/>
                  </a:lnTo>
                  <a:lnTo>
                    <a:pt x="114" y="246"/>
                  </a:lnTo>
                  <a:lnTo>
                    <a:pt x="118" y="238"/>
                  </a:lnTo>
                  <a:lnTo>
                    <a:pt x="126" y="214"/>
                  </a:lnTo>
                  <a:lnTo>
                    <a:pt x="136" y="184"/>
                  </a:lnTo>
                  <a:lnTo>
                    <a:pt x="136" y="184"/>
                  </a:lnTo>
                  <a:lnTo>
                    <a:pt x="146" y="162"/>
                  </a:lnTo>
                  <a:lnTo>
                    <a:pt x="160" y="138"/>
                  </a:lnTo>
                  <a:lnTo>
                    <a:pt x="172" y="112"/>
                  </a:lnTo>
                  <a:lnTo>
                    <a:pt x="174" y="100"/>
                  </a:lnTo>
                  <a:lnTo>
                    <a:pt x="176" y="88"/>
                  </a:lnTo>
                  <a:lnTo>
                    <a:pt x="176" y="88"/>
                  </a:lnTo>
                  <a:lnTo>
                    <a:pt x="174" y="70"/>
                  </a:lnTo>
                  <a:lnTo>
                    <a:pt x="170" y="54"/>
                  </a:lnTo>
                  <a:lnTo>
                    <a:pt x="160" y="38"/>
                  </a:lnTo>
                  <a:lnTo>
                    <a:pt x="150" y="26"/>
                  </a:lnTo>
                  <a:lnTo>
                    <a:pt x="138" y="16"/>
                  </a:lnTo>
                  <a:lnTo>
                    <a:pt x="122" y="6"/>
                  </a:lnTo>
                  <a:lnTo>
                    <a:pt x="106" y="2"/>
                  </a:lnTo>
                  <a:lnTo>
                    <a:pt x="88" y="0"/>
                  </a:lnTo>
                  <a:close/>
                  <a:moveTo>
                    <a:pt x="108" y="218"/>
                  </a:moveTo>
                  <a:lnTo>
                    <a:pt x="70" y="222"/>
                  </a:lnTo>
                  <a:lnTo>
                    <a:pt x="70" y="222"/>
                  </a:lnTo>
                  <a:lnTo>
                    <a:pt x="64" y="208"/>
                  </a:lnTo>
                  <a:lnTo>
                    <a:pt x="64" y="208"/>
                  </a:lnTo>
                  <a:lnTo>
                    <a:pt x="64" y="206"/>
                  </a:lnTo>
                  <a:lnTo>
                    <a:pt x="114" y="200"/>
                  </a:lnTo>
                  <a:lnTo>
                    <a:pt x="114" y="200"/>
                  </a:lnTo>
                  <a:lnTo>
                    <a:pt x="112" y="208"/>
                  </a:lnTo>
                  <a:lnTo>
                    <a:pt x="112" y="208"/>
                  </a:lnTo>
                  <a:lnTo>
                    <a:pt x="108" y="218"/>
                  </a:lnTo>
                  <a:close/>
                  <a:moveTo>
                    <a:pt x="62" y="200"/>
                  </a:moveTo>
                  <a:lnTo>
                    <a:pt x="62" y="200"/>
                  </a:lnTo>
                  <a:lnTo>
                    <a:pt x="56" y="184"/>
                  </a:lnTo>
                  <a:lnTo>
                    <a:pt x="120" y="184"/>
                  </a:lnTo>
                  <a:lnTo>
                    <a:pt x="120" y="184"/>
                  </a:lnTo>
                  <a:lnTo>
                    <a:pt x="116" y="192"/>
                  </a:lnTo>
                  <a:lnTo>
                    <a:pt x="62" y="200"/>
                  </a:lnTo>
                  <a:close/>
                  <a:moveTo>
                    <a:pt x="88" y="240"/>
                  </a:moveTo>
                  <a:lnTo>
                    <a:pt x="88" y="240"/>
                  </a:lnTo>
                  <a:lnTo>
                    <a:pt x="82" y="240"/>
                  </a:lnTo>
                  <a:lnTo>
                    <a:pt x="78" y="238"/>
                  </a:lnTo>
                  <a:lnTo>
                    <a:pt x="76" y="236"/>
                  </a:lnTo>
                  <a:lnTo>
                    <a:pt x="72" y="230"/>
                  </a:lnTo>
                  <a:lnTo>
                    <a:pt x="106" y="226"/>
                  </a:lnTo>
                  <a:lnTo>
                    <a:pt x="106" y="226"/>
                  </a:lnTo>
                  <a:lnTo>
                    <a:pt x="102" y="234"/>
                  </a:lnTo>
                  <a:lnTo>
                    <a:pt x="98" y="238"/>
                  </a:lnTo>
                  <a:lnTo>
                    <a:pt x="94" y="240"/>
                  </a:lnTo>
                  <a:lnTo>
                    <a:pt x="88" y="240"/>
                  </a:lnTo>
                  <a:close/>
                  <a:moveTo>
                    <a:pt x="126" y="168"/>
                  </a:moveTo>
                  <a:lnTo>
                    <a:pt x="50" y="168"/>
                  </a:lnTo>
                  <a:lnTo>
                    <a:pt x="50" y="168"/>
                  </a:lnTo>
                  <a:lnTo>
                    <a:pt x="38" y="142"/>
                  </a:lnTo>
                  <a:lnTo>
                    <a:pt x="38" y="142"/>
                  </a:lnTo>
                  <a:lnTo>
                    <a:pt x="22" y="114"/>
                  </a:lnTo>
                  <a:lnTo>
                    <a:pt x="18" y="100"/>
                  </a:lnTo>
                  <a:lnTo>
                    <a:pt x="16" y="88"/>
                  </a:lnTo>
                  <a:lnTo>
                    <a:pt x="16" y="88"/>
                  </a:lnTo>
                  <a:lnTo>
                    <a:pt x="18" y="74"/>
                  </a:lnTo>
                  <a:lnTo>
                    <a:pt x="22" y="60"/>
                  </a:lnTo>
                  <a:lnTo>
                    <a:pt x="28" y="48"/>
                  </a:lnTo>
                  <a:lnTo>
                    <a:pt x="38" y="38"/>
                  </a:lnTo>
                  <a:lnTo>
                    <a:pt x="48" y="28"/>
                  </a:lnTo>
                  <a:lnTo>
                    <a:pt x="60" y="22"/>
                  </a:lnTo>
                  <a:lnTo>
                    <a:pt x="74" y="18"/>
                  </a:lnTo>
                  <a:lnTo>
                    <a:pt x="88" y="16"/>
                  </a:lnTo>
                  <a:lnTo>
                    <a:pt x="88" y="16"/>
                  </a:lnTo>
                  <a:lnTo>
                    <a:pt x="102" y="18"/>
                  </a:lnTo>
                  <a:lnTo>
                    <a:pt x="116" y="22"/>
                  </a:lnTo>
                  <a:lnTo>
                    <a:pt x="128" y="28"/>
                  </a:lnTo>
                  <a:lnTo>
                    <a:pt x="138" y="38"/>
                  </a:lnTo>
                  <a:lnTo>
                    <a:pt x="148" y="48"/>
                  </a:lnTo>
                  <a:lnTo>
                    <a:pt x="154" y="60"/>
                  </a:lnTo>
                  <a:lnTo>
                    <a:pt x="158" y="74"/>
                  </a:lnTo>
                  <a:lnTo>
                    <a:pt x="160" y="88"/>
                  </a:lnTo>
                  <a:lnTo>
                    <a:pt x="160" y="88"/>
                  </a:lnTo>
                  <a:lnTo>
                    <a:pt x="158" y="100"/>
                  </a:lnTo>
                  <a:lnTo>
                    <a:pt x="154" y="114"/>
                  </a:lnTo>
                  <a:lnTo>
                    <a:pt x="138" y="142"/>
                  </a:lnTo>
                  <a:lnTo>
                    <a:pt x="138" y="142"/>
                  </a:lnTo>
                  <a:lnTo>
                    <a:pt x="12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sp>
          <p:nvSpPr>
            <p:cNvPr id="25" name="Freeform 66"/>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sp>
          <p:nvSpPr>
            <p:cNvPr id="26" name="Freeform 67"/>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grpSp>
      <p:grpSp>
        <p:nvGrpSpPr>
          <p:cNvPr id="27" name="Group 80"/>
          <p:cNvGrpSpPr/>
          <p:nvPr/>
        </p:nvGrpSpPr>
        <p:grpSpPr>
          <a:xfrm>
            <a:off x="3171491" y="2964026"/>
            <a:ext cx="371720" cy="371720"/>
            <a:chOff x="5588000" y="1962150"/>
            <a:chExt cx="406400" cy="406400"/>
          </a:xfrm>
          <a:solidFill>
            <a:schemeClr val="accent1"/>
          </a:solidFill>
        </p:grpSpPr>
        <p:sp>
          <p:nvSpPr>
            <p:cNvPr id="28" name="Freeform 106"/>
            <p:cNvSpPr>
              <a:spLocks noEditPoints="1"/>
            </p:cNvSpPr>
            <p:nvPr/>
          </p:nvSpPr>
          <p:spPr bwMode="auto">
            <a:xfrm>
              <a:off x="5588000" y="1962150"/>
              <a:ext cx="406400" cy="406400"/>
            </a:xfrm>
            <a:custGeom>
              <a:avLst/>
              <a:gdLst/>
              <a:ahLst/>
              <a:cxnLst>
                <a:cxn ang="0">
                  <a:pos x="214" y="86"/>
                </a:cxn>
                <a:cxn ang="0">
                  <a:pos x="230" y="54"/>
                </a:cxn>
                <a:cxn ang="0">
                  <a:pos x="210" y="30"/>
                </a:cxn>
                <a:cxn ang="0">
                  <a:pos x="194" y="26"/>
                </a:cxn>
                <a:cxn ang="0">
                  <a:pos x="160" y="38"/>
                </a:cxn>
                <a:cxn ang="0">
                  <a:pos x="150" y="4"/>
                </a:cxn>
                <a:cxn ang="0">
                  <a:pos x="118" y="0"/>
                </a:cxn>
                <a:cxn ang="0">
                  <a:pos x="102" y="12"/>
                </a:cxn>
                <a:cxn ang="0">
                  <a:pos x="66" y="28"/>
                </a:cxn>
                <a:cxn ang="0">
                  <a:pos x="56" y="26"/>
                </a:cxn>
                <a:cxn ang="0">
                  <a:pos x="30" y="46"/>
                </a:cxn>
                <a:cxn ang="0">
                  <a:pos x="28" y="66"/>
                </a:cxn>
                <a:cxn ang="0">
                  <a:pos x="12" y="102"/>
                </a:cxn>
                <a:cxn ang="0">
                  <a:pos x="0" y="112"/>
                </a:cxn>
                <a:cxn ang="0">
                  <a:pos x="0" y="144"/>
                </a:cxn>
                <a:cxn ang="0">
                  <a:pos x="38" y="160"/>
                </a:cxn>
                <a:cxn ang="0">
                  <a:pos x="28" y="190"/>
                </a:cxn>
                <a:cxn ang="0">
                  <a:pos x="30" y="210"/>
                </a:cxn>
                <a:cxn ang="0">
                  <a:pos x="56" y="230"/>
                </a:cxn>
                <a:cxn ang="0">
                  <a:pos x="86" y="214"/>
                </a:cxn>
                <a:cxn ang="0">
                  <a:pos x="102" y="244"/>
                </a:cxn>
                <a:cxn ang="0">
                  <a:pos x="118" y="256"/>
                </a:cxn>
                <a:cxn ang="0">
                  <a:pos x="150" y="252"/>
                </a:cxn>
                <a:cxn ang="0">
                  <a:pos x="160" y="218"/>
                </a:cxn>
                <a:cxn ang="0">
                  <a:pos x="194" y="230"/>
                </a:cxn>
                <a:cxn ang="0">
                  <a:pos x="210" y="226"/>
                </a:cxn>
                <a:cxn ang="0">
                  <a:pos x="230" y="202"/>
                </a:cxn>
                <a:cxn ang="0">
                  <a:pos x="214" y="170"/>
                </a:cxn>
                <a:cxn ang="0">
                  <a:pos x="248" y="152"/>
                </a:cxn>
                <a:cxn ang="0">
                  <a:pos x="256" y="118"/>
                </a:cxn>
                <a:cxn ang="0">
                  <a:pos x="248" y="104"/>
                </a:cxn>
                <a:cxn ang="0">
                  <a:pos x="208" y="148"/>
                </a:cxn>
                <a:cxn ang="0">
                  <a:pos x="200" y="162"/>
                </a:cxn>
                <a:cxn ang="0">
                  <a:pos x="200" y="214"/>
                </a:cxn>
                <a:cxn ang="0">
                  <a:pos x="170" y="198"/>
                </a:cxn>
                <a:cxn ang="0">
                  <a:pos x="154" y="204"/>
                </a:cxn>
                <a:cxn ang="0">
                  <a:pos x="138" y="240"/>
                </a:cxn>
                <a:cxn ang="0">
                  <a:pos x="108" y="208"/>
                </a:cxn>
                <a:cxn ang="0">
                  <a:pos x="94" y="200"/>
                </a:cxn>
                <a:cxn ang="0">
                  <a:pos x="78" y="202"/>
                </a:cxn>
                <a:cxn ang="0">
                  <a:pos x="54" y="178"/>
                </a:cxn>
                <a:cxn ang="0">
                  <a:pos x="52" y="154"/>
                </a:cxn>
                <a:cxn ang="0">
                  <a:pos x="16" y="138"/>
                </a:cxn>
                <a:cxn ang="0">
                  <a:pos x="48" y="108"/>
                </a:cxn>
                <a:cxn ang="0">
                  <a:pos x="56" y="94"/>
                </a:cxn>
                <a:cxn ang="0">
                  <a:pos x="56" y="42"/>
                </a:cxn>
                <a:cxn ang="0">
                  <a:pos x="86" y="58"/>
                </a:cxn>
                <a:cxn ang="0">
                  <a:pos x="102" y="52"/>
                </a:cxn>
                <a:cxn ang="0">
                  <a:pos x="118" y="16"/>
                </a:cxn>
                <a:cxn ang="0">
                  <a:pos x="148" y="48"/>
                </a:cxn>
                <a:cxn ang="0">
                  <a:pos x="162" y="56"/>
                </a:cxn>
                <a:cxn ang="0">
                  <a:pos x="178" y="54"/>
                </a:cxn>
                <a:cxn ang="0">
                  <a:pos x="202" y="78"/>
                </a:cxn>
                <a:cxn ang="0">
                  <a:pos x="204" y="102"/>
                </a:cxn>
                <a:cxn ang="0">
                  <a:pos x="240" y="118"/>
                </a:cxn>
              </a:cxnLst>
              <a:rect l="0" t="0" r="r" b="b"/>
              <a:pathLst>
                <a:path w="256" h="256">
                  <a:moveTo>
                    <a:pt x="244" y="102"/>
                  </a:moveTo>
                  <a:lnTo>
                    <a:pt x="218" y="96"/>
                  </a:lnTo>
                  <a:lnTo>
                    <a:pt x="218" y="96"/>
                  </a:lnTo>
                  <a:lnTo>
                    <a:pt x="214" y="86"/>
                  </a:lnTo>
                  <a:lnTo>
                    <a:pt x="228" y="66"/>
                  </a:lnTo>
                  <a:lnTo>
                    <a:pt x="228" y="66"/>
                  </a:lnTo>
                  <a:lnTo>
                    <a:pt x="230" y="60"/>
                  </a:lnTo>
                  <a:lnTo>
                    <a:pt x="230" y="54"/>
                  </a:lnTo>
                  <a:lnTo>
                    <a:pt x="230" y="50"/>
                  </a:lnTo>
                  <a:lnTo>
                    <a:pt x="226" y="46"/>
                  </a:lnTo>
                  <a:lnTo>
                    <a:pt x="210" y="30"/>
                  </a:lnTo>
                  <a:lnTo>
                    <a:pt x="210" y="30"/>
                  </a:lnTo>
                  <a:lnTo>
                    <a:pt x="206" y="26"/>
                  </a:lnTo>
                  <a:lnTo>
                    <a:pt x="200" y="26"/>
                  </a:lnTo>
                  <a:lnTo>
                    <a:pt x="200" y="26"/>
                  </a:lnTo>
                  <a:lnTo>
                    <a:pt x="194" y="26"/>
                  </a:lnTo>
                  <a:lnTo>
                    <a:pt x="190" y="28"/>
                  </a:lnTo>
                  <a:lnTo>
                    <a:pt x="170" y="42"/>
                  </a:lnTo>
                  <a:lnTo>
                    <a:pt x="170" y="42"/>
                  </a:lnTo>
                  <a:lnTo>
                    <a:pt x="160" y="38"/>
                  </a:lnTo>
                  <a:lnTo>
                    <a:pt x="154" y="12"/>
                  </a:lnTo>
                  <a:lnTo>
                    <a:pt x="154" y="12"/>
                  </a:lnTo>
                  <a:lnTo>
                    <a:pt x="152" y="8"/>
                  </a:lnTo>
                  <a:lnTo>
                    <a:pt x="150" y="4"/>
                  </a:lnTo>
                  <a:lnTo>
                    <a:pt x="144" y="0"/>
                  </a:lnTo>
                  <a:lnTo>
                    <a:pt x="138" y="0"/>
                  </a:lnTo>
                  <a:lnTo>
                    <a:pt x="118" y="0"/>
                  </a:lnTo>
                  <a:lnTo>
                    <a:pt x="118" y="0"/>
                  </a:lnTo>
                  <a:lnTo>
                    <a:pt x="112" y="0"/>
                  </a:lnTo>
                  <a:lnTo>
                    <a:pt x="106" y="4"/>
                  </a:lnTo>
                  <a:lnTo>
                    <a:pt x="104" y="8"/>
                  </a:lnTo>
                  <a:lnTo>
                    <a:pt x="102" y="12"/>
                  </a:lnTo>
                  <a:lnTo>
                    <a:pt x="96" y="38"/>
                  </a:lnTo>
                  <a:lnTo>
                    <a:pt x="96" y="38"/>
                  </a:lnTo>
                  <a:lnTo>
                    <a:pt x="86" y="42"/>
                  </a:lnTo>
                  <a:lnTo>
                    <a:pt x="66" y="28"/>
                  </a:lnTo>
                  <a:lnTo>
                    <a:pt x="66" y="28"/>
                  </a:lnTo>
                  <a:lnTo>
                    <a:pt x="62" y="26"/>
                  </a:lnTo>
                  <a:lnTo>
                    <a:pt x="56" y="26"/>
                  </a:lnTo>
                  <a:lnTo>
                    <a:pt x="56" y="26"/>
                  </a:lnTo>
                  <a:lnTo>
                    <a:pt x="50" y="26"/>
                  </a:lnTo>
                  <a:lnTo>
                    <a:pt x="46" y="30"/>
                  </a:lnTo>
                  <a:lnTo>
                    <a:pt x="30" y="46"/>
                  </a:lnTo>
                  <a:lnTo>
                    <a:pt x="30" y="46"/>
                  </a:lnTo>
                  <a:lnTo>
                    <a:pt x="26" y="50"/>
                  </a:lnTo>
                  <a:lnTo>
                    <a:pt x="26" y="54"/>
                  </a:lnTo>
                  <a:lnTo>
                    <a:pt x="26" y="60"/>
                  </a:lnTo>
                  <a:lnTo>
                    <a:pt x="28" y="66"/>
                  </a:lnTo>
                  <a:lnTo>
                    <a:pt x="42" y="86"/>
                  </a:lnTo>
                  <a:lnTo>
                    <a:pt x="42" y="86"/>
                  </a:lnTo>
                  <a:lnTo>
                    <a:pt x="38" y="96"/>
                  </a:lnTo>
                  <a:lnTo>
                    <a:pt x="12" y="102"/>
                  </a:lnTo>
                  <a:lnTo>
                    <a:pt x="12" y="102"/>
                  </a:lnTo>
                  <a:lnTo>
                    <a:pt x="8" y="104"/>
                  </a:lnTo>
                  <a:lnTo>
                    <a:pt x="4" y="106"/>
                  </a:lnTo>
                  <a:lnTo>
                    <a:pt x="0" y="112"/>
                  </a:lnTo>
                  <a:lnTo>
                    <a:pt x="0" y="118"/>
                  </a:lnTo>
                  <a:lnTo>
                    <a:pt x="0" y="138"/>
                  </a:lnTo>
                  <a:lnTo>
                    <a:pt x="0" y="138"/>
                  </a:lnTo>
                  <a:lnTo>
                    <a:pt x="0" y="144"/>
                  </a:lnTo>
                  <a:lnTo>
                    <a:pt x="4" y="150"/>
                  </a:lnTo>
                  <a:lnTo>
                    <a:pt x="8" y="152"/>
                  </a:lnTo>
                  <a:lnTo>
                    <a:pt x="12" y="154"/>
                  </a:lnTo>
                  <a:lnTo>
                    <a:pt x="38" y="160"/>
                  </a:lnTo>
                  <a:lnTo>
                    <a:pt x="38" y="160"/>
                  </a:lnTo>
                  <a:lnTo>
                    <a:pt x="42" y="170"/>
                  </a:lnTo>
                  <a:lnTo>
                    <a:pt x="28" y="190"/>
                  </a:lnTo>
                  <a:lnTo>
                    <a:pt x="28" y="190"/>
                  </a:lnTo>
                  <a:lnTo>
                    <a:pt x="26" y="196"/>
                  </a:lnTo>
                  <a:lnTo>
                    <a:pt x="26" y="202"/>
                  </a:lnTo>
                  <a:lnTo>
                    <a:pt x="26" y="206"/>
                  </a:lnTo>
                  <a:lnTo>
                    <a:pt x="30" y="210"/>
                  </a:lnTo>
                  <a:lnTo>
                    <a:pt x="46" y="226"/>
                  </a:lnTo>
                  <a:lnTo>
                    <a:pt x="46" y="226"/>
                  </a:lnTo>
                  <a:lnTo>
                    <a:pt x="50" y="230"/>
                  </a:lnTo>
                  <a:lnTo>
                    <a:pt x="56" y="230"/>
                  </a:lnTo>
                  <a:lnTo>
                    <a:pt x="56" y="230"/>
                  </a:lnTo>
                  <a:lnTo>
                    <a:pt x="62" y="230"/>
                  </a:lnTo>
                  <a:lnTo>
                    <a:pt x="66" y="228"/>
                  </a:lnTo>
                  <a:lnTo>
                    <a:pt x="86" y="214"/>
                  </a:lnTo>
                  <a:lnTo>
                    <a:pt x="86" y="214"/>
                  </a:lnTo>
                  <a:lnTo>
                    <a:pt x="96" y="218"/>
                  </a:lnTo>
                  <a:lnTo>
                    <a:pt x="102" y="244"/>
                  </a:lnTo>
                  <a:lnTo>
                    <a:pt x="102" y="244"/>
                  </a:lnTo>
                  <a:lnTo>
                    <a:pt x="104" y="248"/>
                  </a:lnTo>
                  <a:lnTo>
                    <a:pt x="106" y="252"/>
                  </a:lnTo>
                  <a:lnTo>
                    <a:pt x="112" y="256"/>
                  </a:lnTo>
                  <a:lnTo>
                    <a:pt x="118" y="256"/>
                  </a:lnTo>
                  <a:lnTo>
                    <a:pt x="138" y="256"/>
                  </a:lnTo>
                  <a:lnTo>
                    <a:pt x="138" y="256"/>
                  </a:lnTo>
                  <a:lnTo>
                    <a:pt x="144" y="256"/>
                  </a:lnTo>
                  <a:lnTo>
                    <a:pt x="150" y="252"/>
                  </a:lnTo>
                  <a:lnTo>
                    <a:pt x="152" y="248"/>
                  </a:lnTo>
                  <a:lnTo>
                    <a:pt x="154" y="244"/>
                  </a:lnTo>
                  <a:lnTo>
                    <a:pt x="160" y="218"/>
                  </a:lnTo>
                  <a:lnTo>
                    <a:pt x="160" y="218"/>
                  </a:lnTo>
                  <a:lnTo>
                    <a:pt x="170" y="214"/>
                  </a:lnTo>
                  <a:lnTo>
                    <a:pt x="190" y="228"/>
                  </a:lnTo>
                  <a:lnTo>
                    <a:pt x="190" y="228"/>
                  </a:lnTo>
                  <a:lnTo>
                    <a:pt x="194" y="230"/>
                  </a:lnTo>
                  <a:lnTo>
                    <a:pt x="200" y="230"/>
                  </a:lnTo>
                  <a:lnTo>
                    <a:pt x="200" y="230"/>
                  </a:lnTo>
                  <a:lnTo>
                    <a:pt x="206" y="230"/>
                  </a:lnTo>
                  <a:lnTo>
                    <a:pt x="210" y="226"/>
                  </a:lnTo>
                  <a:lnTo>
                    <a:pt x="226" y="210"/>
                  </a:lnTo>
                  <a:lnTo>
                    <a:pt x="226" y="210"/>
                  </a:lnTo>
                  <a:lnTo>
                    <a:pt x="230" y="206"/>
                  </a:lnTo>
                  <a:lnTo>
                    <a:pt x="230" y="202"/>
                  </a:lnTo>
                  <a:lnTo>
                    <a:pt x="230" y="196"/>
                  </a:lnTo>
                  <a:lnTo>
                    <a:pt x="228" y="190"/>
                  </a:lnTo>
                  <a:lnTo>
                    <a:pt x="214" y="170"/>
                  </a:lnTo>
                  <a:lnTo>
                    <a:pt x="214" y="170"/>
                  </a:lnTo>
                  <a:lnTo>
                    <a:pt x="218" y="160"/>
                  </a:lnTo>
                  <a:lnTo>
                    <a:pt x="244" y="154"/>
                  </a:lnTo>
                  <a:lnTo>
                    <a:pt x="244" y="154"/>
                  </a:lnTo>
                  <a:lnTo>
                    <a:pt x="248" y="152"/>
                  </a:lnTo>
                  <a:lnTo>
                    <a:pt x="252" y="150"/>
                  </a:lnTo>
                  <a:lnTo>
                    <a:pt x="256" y="144"/>
                  </a:lnTo>
                  <a:lnTo>
                    <a:pt x="256" y="138"/>
                  </a:lnTo>
                  <a:lnTo>
                    <a:pt x="256" y="118"/>
                  </a:lnTo>
                  <a:lnTo>
                    <a:pt x="256" y="118"/>
                  </a:lnTo>
                  <a:lnTo>
                    <a:pt x="256" y="112"/>
                  </a:lnTo>
                  <a:lnTo>
                    <a:pt x="252" y="106"/>
                  </a:lnTo>
                  <a:lnTo>
                    <a:pt x="248" y="104"/>
                  </a:lnTo>
                  <a:lnTo>
                    <a:pt x="244" y="102"/>
                  </a:lnTo>
                  <a:close/>
                  <a:moveTo>
                    <a:pt x="216" y="144"/>
                  </a:moveTo>
                  <a:lnTo>
                    <a:pt x="216" y="144"/>
                  </a:lnTo>
                  <a:lnTo>
                    <a:pt x="208" y="148"/>
                  </a:lnTo>
                  <a:lnTo>
                    <a:pt x="204" y="154"/>
                  </a:lnTo>
                  <a:lnTo>
                    <a:pt x="204" y="154"/>
                  </a:lnTo>
                  <a:lnTo>
                    <a:pt x="200" y="162"/>
                  </a:lnTo>
                  <a:lnTo>
                    <a:pt x="200" y="162"/>
                  </a:lnTo>
                  <a:lnTo>
                    <a:pt x="198" y="170"/>
                  </a:lnTo>
                  <a:lnTo>
                    <a:pt x="202" y="178"/>
                  </a:lnTo>
                  <a:lnTo>
                    <a:pt x="214" y="200"/>
                  </a:lnTo>
                  <a:lnTo>
                    <a:pt x="200" y="214"/>
                  </a:lnTo>
                  <a:lnTo>
                    <a:pt x="178" y="202"/>
                  </a:lnTo>
                  <a:lnTo>
                    <a:pt x="178" y="202"/>
                  </a:lnTo>
                  <a:lnTo>
                    <a:pt x="174" y="198"/>
                  </a:lnTo>
                  <a:lnTo>
                    <a:pt x="170" y="198"/>
                  </a:lnTo>
                  <a:lnTo>
                    <a:pt x="170" y="198"/>
                  </a:lnTo>
                  <a:lnTo>
                    <a:pt x="162" y="200"/>
                  </a:lnTo>
                  <a:lnTo>
                    <a:pt x="162" y="200"/>
                  </a:lnTo>
                  <a:lnTo>
                    <a:pt x="154" y="204"/>
                  </a:lnTo>
                  <a:lnTo>
                    <a:pt x="154" y="204"/>
                  </a:lnTo>
                  <a:lnTo>
                    <a:pt x="148" y="208"/>
                  </a:lnTo>
                  <a:lnTo>
                    <a:pt x="144" y="216"/>
                  </a:lnTo>
                  <a:lnTo>
                    <a:pt x="138" y="240"/>
                  </a:lnTo>
                  <a:lnTo>
                    <a:pt x="118" y="240"/>
                  </a:lnTo>
                  <a:lnTo>
                    <a:pt x="112" y="216"/>
                  </a:lnTo>
                  <a:lnTo>
                    <a:pt x="112" y="216"/>
                  </a:lnTo>
                  <a:lnTo>
                    <a:pt x="108" y="208"/>
                  </a:lnTo>
                  <a:lnTo>
                    <a:pt x="102" y="204"/>
                  </a:lnTo>
                  <a:lnTo>
                    <a:pt x="102" y="204"/>
                  </a:lnTo>
                  <a:lnTo>
                    <a:pt x="94" y="200"/>
                  </a:lnTo>
                  <a:lnTo>
                    <a:pt x="94" y="200"/>
                  </a:lnTo>
                  <a:lnTo>
                    <a:pt x="86" y="198"/>
                  </a:lnTo>
                  <a:lnTo>
                    <a:pt x="86" y="198"/>
                  </a:lnTo>
                  <a:lnTo>
                    <a:pt x="82" y="198"/>
                  </a:lnTo>
                  <a:lnTo>
                    <a:pt x="78" y="202"/>
                  </a:lnTo>
                  <a:lnTo>
                    <a:pt x="56" y="214"/>
                  </a:lnTo>
                  <a:lnTo>
                    <a:pt x="42" y="200"/>
                  </a:lnTo>
                  <a:lnTo>
                    <a:pt x="54" y="178"/>
                  </a:lnTo>
                  <a:lnTo>
                    <a:pt x="54" y="178"/>
                  </a:lnTo>
                  <a:lnTo>
                    <a:pt x="58" y="170"/>
                  </a:lnTo>
                  <a:lnTo>
                    <a:pt x="56" y="162"/>
                  </a:lnTo>
                  <a:lnTo>
                    <a:pt x="56" y="162"/>
                  </a:lnTo>
                  <a:lnTo>
                    <a:pt x="52" y="154"/>
                  </a:lnTo>
                  <a:lnTo>
                    <a:pt x="52" y="154"/>
                  </a:lnTo>
                  <a:lnTo>
                    <a:pt x="48" y="148"/>
                  </a:lnTo>
                  <a:lnTo>
                    <a:pt x="40" y="144"/>
                  </a:lnTo>
                  <a:lnTo>
                    <a:pt x="16" y="138"/>
                  </a:lnTo>
                  <a:lnTo>
                    <a:pt x="16" y="118"/>
                  </a:lnTo>
                  <a:lnTo>
                    <a:pt x="40" y="112"/>
                  </a:lnTo>
                  <a:lnTo>
                    <a:pt x="40" y="112"/>
                  </a:lnTo>
                  <a:lnTo>
                    <a:pt x="48" y="108"/>
                  </a:lnTo>
                  <a:lnTo>
                    <a:pt x="52" y="102"/>
                  </a:lnTo>
                  <a:lnTo>
                    <a:pt x="52" y="102"/>
                  </a:lnTo>
                  <a:lnTo>
                    <a:pt x="56" y="94"/>
                  </a:lnTo>
                  <a:lnTo>
                    <a:pt x="56" y="94"/>
                  </a:lnTo>
                  <a:lnTo>
                    <a:pt x="58" y="86"/>
                  </a:lnTo>
                  <a:lnTo>
                    <a:pt x="54" y="78"/>
                  </a:lnTo>
                  <a:lnTo>
                    <a:pt x="42" y="56"/>
                  </a:lnTo>
                  <a:lnTo>
                    <a:pt x="56" y="42"/>
                  </a:lnTo>
                  <a:lnTo>
                    <a:pt x="78" y="54"/>
                  </a:lnTo>
                  <a:lnTo>
                    <a:pt x="78" y="54"/>
                  </a:lnTo>
                  <a:lnTo>
                    <a:pt x="82" y="58"/>
                  </a:lnTo>
                  <a:lnTo>
                    <a:pt x="86" y="58"/>
                  </a:lnTo>
                  <a:lnTo>
                    <a:pt x="86" y="58"/>
                  </a:lnTo>
                  <a:lnTo>
                    <a:pt x="94" y="56"/>
                  </a:lnTo>
                  <a:lnTo>
                    <a:pt x="94" y="56"/>
                  </a:lnTo>
                  <a:lnTo>
                    <a:pt x="102" y="52"/>
                  </a:lnTo>
                  <a:lnTo>
                    <a:pt x="102" y="52"/>
                  </a:lnTo>
                  <a:lnTo>
                    <a:pt x="108" y="48"/>
                  </a:lnTo>
                  <a:lnTo>
                    <a:pt x="112" y="40"/>
                  </a:lnTo>
                  <a:lnTo>
                    <a:pt x="118" y="16"/>
                  </a:lnTo>
                  <a:lnTo>
                    <a:pt x="138" y="16"/>
                  </a:lnTo>
                  <a:lnTo>
                    <a:pt x="144" y="40"/>
                  </a:lnTo>
                  <a:lnTo>
                    <a:pt x="144" y="40"/>
                  </a:lnTo>
                  <a:lnTo>
                    <a:pt x="148" y="48"/>
                  </a:lnTo>
                  <a:lnTo>
                    <a:pt x="154" y="52"/>
                  </a:lnTo>
                  <a:lnTo>
                    <a:pt x="154" y="52"/>
                  </a:lnTo>
                  <a:lnTo>
                    <a:pt x="162" y="56"/>
                  </a:lnTo>
                  <a:lnTo>
                    <a:pt x="162" y="56"/>
                  </a:lnTo>
                  <a:lnTo>
                    <a:pt x="170" y="58"/>
                  </a:lnTo>
                  <a:lnTo>
                    <a:pt x="170" y="58"/>
                  </a:lnTo>
                  <a:lnTo>
                    <a:pt x="174" y="58"/>
                  </a:lnTo>
                  <a:lnTo>
                    <a:pt x="178" y="54"/>
                  </a:lnTo>
                  <a:lnTo>
                    <a:pt x="200" y="42"/>
                  </a:lnTo>
                  <a:lnTo>
                    <a:pt x="214" y="56"/>
                  </a:lnTo>
                  <a:lnTo>
                    <a:pt x="202" y="78"/>
                  </a:lnTo>
                  <a:lnTo>
                    <a:pt x="202" y="78"/>
                  </a:lnTo>
                  <a:lnTo>
                    <a:pt x="198" y="86"/>
                  </a:lnTo>
                  <a:lnTo>
                    <a:pt x="200" y="94"/>
                  </a:lnTo>
                  <a:lnTo>
                    <a:pt x="200" y="94"/>
                  </a:lnTo>
                  <a:lnTo>
                    <a:pt x="204" y="102"/>
                  </a:lnTo>
                  <a:lnTo>
                    <a:pt x="204" y="102"/>
                  </a:lnTo>
                  <a:lnTo>
                    <a:pt x="208" y="108"/>
                  </a:lnTo>
                  <a:lnTo>
                    <a:pt x="216" y="112"/>
                  </a:lnTo>
                  <a:lnTo>
                    <a:pt x="240" y="118"/>
                  </a:lnTo>
                  <a:lnTo>
                    <a:pt x="240" y="138"/>
                  </a:lnTo>
                  <a:lnTo>
                    <a:pt x="216"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sp>
          <p:nvSpPr>
            <p:cNvPr id="29" name="Freeform 109"/>
            <p:cNvSpPr>
              <a:spLocks noEditPoints="1"/>
            </p:cNvSpPr>
            <p:nvPr/>
          </p:nvSpPr>
          <p:spPr bwMode="auto">
            <a:xfrm>
              <a:off x="5702300" y="2076450"/>
              <a:ext cx="177800" cy="177800"/>
            </a:xfrm>
            <a:custGeom>
              <a:avLst/>
              <a:gdLst/>
              <a:ahLst/>
              <a:cxnLst>
                <a:cxn ang="0">
                  <a:pos x="56" y="0"/>
                </a:cxn>
                <a:cxn ang="0">
                  <a:pos x="34" y="4"/>
                </a:cxn>
                <a:cxn ang="0">
                  <a:pos x="16" y="16"/>
                </a:cxn>
                <a:cxn ang="0">
                  <a:pos x="4" y="34"/>
                </a:cxn>
                <a:cxn ang="0">
                  <a:pos x="0" y="56"/>
                </a:cxn>
                <a:cxn ang="0">
                  <a:pos x="2" y="68"/>
                </a:cxn>
                <a:cxn ang="0">
                  <a:pos x="10" y="88"/>
                </a:cxn>
                <a:cxn ang="0">
                  <a:pos x="24" y="102"/>
                </a:cxn>
                <a:cxn ang="0">
                  <a:pos x="44" y="110"/>
                </a:cxn>
                <a:cxn ang="0">
                  <a:pos x="56" y="112"/>
                </a:cxn>
                <a:cxn ang="0">
                  <a:pos x="78" y="108"/>
                </a:cxn>
                <a:cxn ang="0">
                  <a:pos x="96" y="96"/>
                </a:cxn>
                <a:cxn ang="0">
                  <a:pos x="108" y="78"/>
                </a:cxn>
                <a:cxn ang="0">
                  <a:pos x="112" y="56"/>
                </a:cxn>
                <a:cxn ang="0">
                  <a:pos x="110" y="44"/>
                </a:cxn>
                <a:cxn ang="0">
                  <a:pos x="102" y="24"/>
                </a:cxn>
                <a:cxn ang="0">
                  <a:pos x="88" y="10"/>
                </a:cxn>
                <a:cxn ang="0">
                  <a:pos x="68" y="2"/>
                </a:cxn>
                <a:cxn ang="0">
                  <a:pos x="56" y="104"/>
                </a:cxn>
                <a:cxn ang="0">
                  <a:pos x="46" y="104"/>
                </a:cxn>
                <a:cxn ang="0">
                  <a:pos x="28" y="96"/>
                </a:cxn>
                <a:cxn ang="0">
                  <a:pos x="16" y="84"/>
                </a:cxn>
                <a:cxn ang="0">
                  <a:pos x="8" y="66"/>
                </a:cxn>
                <a:cxn ang="0">
                  <a:pos x="8" y="56"/>
                </a:cxn>
                <a:cxn ang="0">
                  <a:pos x="10" y="36"/>
                </a:cxn>
                <a:cxn ang="0">
                  <a:pos x="22" y="22"/>
                </a:cxn>
                <a:cxn ang="0">
                  <a:pos x="36" y="10"/>
                </a:cxn>
                <a:cxn ang="0">
                  <a:pos x="56" y="6"/>
                </a:cxn>
                <a:cxn ang="0">
                  <a:pos x="66" y="8"/>
                </a:cxn>
                <a:cxn ang="0">
                  <a:pos x="84" y="16"/>
                </a:cxn>
                <a:cxn ang="0">
                  <a:pos x="96" y="28"/>
                </a:cxn>
                <a:cxn ang="0">
                  <a:pos x="104" y="46"/>
                </a:cxn>
                <a:cxn ang="0">
                  <a:pos x="106" y="56"/>
                </a:cxn>
                <a:cxn ang="0">
                  <a:pos x="102" y="76"/>
                </a:cxn>
                <a:cxn ang="0">
                  <a:pos x="90" y="90"/>
                </a:cxn>
                <a:cxn ang="0">
                  <a:pos x="76" y="102"/>
                </a:cxn>
                <a:cxn ang="0">
                  <a:pos x="56" y="104"/>
                </a:cxn>
              </a:cxnLst>
              <a:rect l="0" t="0" r="r" b="b"/>
              <a:pathLst>
                <a:path w="112" h="112">
                  <a:moveTo>
                    <a:pt x="56" y="0"/>
                  </a:moveTo>
                  <a:lnTo>
                    <a:pt x="56" y="0"/>
                  </a:lnTo>
                  <a:lnTo>
                    <a:pt x="44" y="2"/>
                  </a:lnTo>
                  <a:lnTo>
                    <a:pt x="34" y="4"/>
                  </a:lnTo>
                  <a:lnTo>
                    <a:pt x="24" y="10"/>
                  </a:lnTo>
                  <a:lnTo>
                    <a:pt x="16" y="16"/>
                  </a:lnTo>
                  <a:lnTo>
                    <a:pt x="10" y="24"/>
                  </a:lnTo>
                  <a:lnTo>
                    <a:pt x="4" y="34"/>
                  </a:lnTo>
                  <a:lnTo>
                    <a:pt x="2" y="44"/>
                  </a:lnTo>
                  <a:lnTo>
                    <a:pt x="0" y="56"/>
                  </a:lnTo>
                  <a:lnTo>
                    <a:pt x="0" y="56"/>
                  </a:lnTo>
                  <a:lnTo>
                    <a:pt x="2" y="68"/>
                  </a:lnTo>
                  <a:lnTo>
                    <a:pt x="4" y="78"/>
                  </a:lnTo>
                  <a:lnTo>
                    <a:pt x="10" y="88"/>
                  </a:lnTo>
                  <a:lnTo>
                    <a:pt x="16" y="96"/>
                  </a:lnTo>
                  <a:lnTo>
                    <a:pt x="24" y="102"/>
                  </a:lnTo>
                  <a:lnTo>
                    <a:pt x="34" y="108"/>
                  </a:lnTo>
                  <a:lnTo>
                    <a:pt x="44" y="110"/>
                  </a:lnTo>
                  <a:lnTo>
                    <a:pt x="56" y="112"/>
                  </a:lnTo>
                  <a:lnTo>
                    <a:pt x="56" y="112"/>
                  </a:lnTo>
                  <a:lnTo>
                    <a:pt x="68" y="110"/>
                  </a:lnTo>
                  <a:lnTo>
                    <a:pt x="78" y="108"/>
                  </a:lnTo>
                  <a:lnTo>
                    <a:pt x="88" y="102"/>
                  </a:lnTo>
                  <a:lnTo>
                    <a:pt x="96" y="96"/>
                  </a:lnTo>
                  <a:lnTo>
                    <a:pt x="102" y="88"/>
                  </a:lnTo>
                  <a:lnTo>
                    <a:pt x="108" y="78"/>
                  </a:lnTo>
                  <a:lnTo>
                    <a:pt x="110" y="68"/>
                  </a:lnTo>
                  <a:lnTo>
                    <a:pt x="112" y="56"/>
                  </a:lnTo>
                  <a:lnTo>
                    <a:pt x="112" y="56"/>
                  </a:lnTo>
                  <a:lnTo>
                    <a:pt x="110" y="44"/>
                  </a:lnTo>
                  <a:lnTo>
                    <a:pt x="108" y="34"/>
                  </a:lnTo>
                  <a:lnTo>
                    <a:pt x="102" y="24"/>
                  </a:lnTo>
                  <a:lnTo>
                    <a:pt x="96" y="16"/>
                  </a:lnTo>
                  <a:lnTo>
                    <a:pt x="88" y="10"/>
                  </a:lnTo>
                  <a:lnTo>
                    <a:pt x="78" y="4"/>
                  </a:lnTo>
                  <a:lnTo>
                    <a:pt x="68" y="2"/>
                  </a:lnTo>
                  <a:lnTo>
                    <a:pt x="56" y="0"/>
                  </a:lnTo>
                  <a:close/>
                  <a:moveTo>
                    <a:pt x="56" y="104"/>
                  </a:moveTo>
                  <a:lnTo>
                    <a:pt x="56" y="104"/>
                  </a:lnTo>
                  <a:lnTo>
                    <a:pt x="46" y="104"/>
                  </a:lnTo>
                  <a:lnTo>
                    <a:pt x="36" y="102"/>
                  </a:lnTo>
                  <a:lnTo>
                    <a:pt x="28" y="96"/>
                  </a:lnTo>
                  <a:lnTo>
                    <a:pt x="22" y="90"/>
                  </a:lnTo>
                  <a:lnTo>
                    <a:pt x="16" y="84"/>
                  </a:lnTo>
                  <a:lnTo>
                    <a:pt x="10" y="76"/>
                  </a:lnTo>
                  <a:lnTo>
                    <a:pt x="8" y="66"/>
                  </a:lnTo>
                  <a:lnTo>
                    <a:pt x="8" y="56"/>
                  </a:lnTo>
                  <a:lnTo>
                    <a:pt x="8" y="56"/>
                  </a:lnTo>
                  <a:lnTo>
                    <a:pt x="8" y="46"/>
                  </a:lnTo>
                  <a:lnTo>
                    <a:pt x="10" y="36"/>
                  </a:lnTo>
                  <a:lnTo>
                    <a:pt x="16" y="28"/>
                  </a:lnTo>
                  <a:lnTo>
                    <a:pt x="22" y="22"/>
                  </a:lnTo>
                  <a:lnTo>
                    <a:pt x="28" y="16"/>
                  </a:lnTo>
                  <a:lnTo>
                    <a:pt x="36" y="10"/>
                  </a:lnTo>
                  <a:lnTo>
                    <a:pt x="46" y="8"/>
                  </a:lnTo>
                  <a:lnTo>
                    <a:pt x="56" y="6"/>
                  </a:lnTo>
                  <a:lnTo>
                    <a:pt x="56" y="6"/>
                  </a:lnTo>
                  <a:lnTo>
                    <a:pt x="66" y="8"/>
                  </a:lnTo>
                  <a:lnTo>
                    <a:pt x="76" y="10"/>
                  </a:lnTo>
                  <a:lnTo>
                    <a:pt x="84" y="16"/>
                  </a:lnTo>
                  <a:lnTo>
                    <a:pt x="90" y="22"/>
                  </a:lnTo>
                  <a:lnTo>
                    <a:pt x="96" y="28"/>
                  </a:lnTo>
                  <a:lnTo>
                    <a:pt x="102" y="36"/>
                  </a:lnTo>
                  <a:lnTo>
                    <a:pt x="104" y="46"/>
                  </a:lnTo>
                  <a:lnTo>
                    <a:pt x="106" y="56"/>
                  </a:lnTo>
                  <a:lnTo>
                    <a:pt x="106" y="56"/>
                  </a:lnTo>
                  <a:lnTo>
                    <a:pt x="104" y="66"/>
                  </a:lnTo>
                  <a:lnTo>
                    <a:pt x="102" y="76"/>
                  </a:lnTo>
                  <a:lnTo>
                    <a:pt x="96" y="84"/>
                  </a:lnTo>
                  <a:lnTo>
                    <a:pt x="90" y="90"/>
                  </a:lnTo>
                  <a:lnTo>
                    <a:pt x="84" y="96"/>
                  </a:lnTo>
                  <a:lnTo>
                    <a:pt x="76" y="102"/>
                  </a:lnTo>
                  <a:lnTo>
                    <a:pt x="66" y="104"/>
                  </a:lnTo>
                  <a:lnTo>
                    <a:pt x="56" y="10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sp>
          <p:nvSpPr>
            <p:cNvPr id="30" name="Freeform 112"/>
            <p:cNvSpPr>
              <a:spLocks noEditPoints="1"/>
            </p:cNvSpPr>
            <p:nvPr/>
          </p:nvSpPr>
          <p:spPr bwMode="auto">
            <a:xfrm>
              <a:off x="5740400" y="2114550"/>
              <a:ext cx="101600" cy="101600"/>
            </a:xfrm>
            <a:custGeom>
              <a:avLst/>
              <a:gdLst/>
              <a:ahLst/>
              <a:cxnLst>
                <a:cxn ang="0">
                  <a:pos x="32" y="0"/>
                </a:cxn>
                <a:cxn ang="0">
                  <a:pos x="32" y="0"/>
                </a:cxn>
                <a:cxn ang="0">
                  <a:pos x="26" y="0"/>
                </a:cxn>
                <a:cxn ang="0">
                  <a:pos x="20" y="2"/>
                </a:cxn>
                <a:cxn ang="0">
                  <a:pos x="10" y="10"/>
                </a:cxn>
                <a:cxn ang="0">
                  <a:pos x="2" y="20"/>
                </a:cxn>
                <a:cxn ang="0">
                  <a:pos x="0" y="26"/>
                </a:cxn>
                <a:cxn ang="0">
                  <a:pos x="0" y="32"/>
                </a:cxn>
                <a:cxn ang="0">
                  <a:pos x="0" y="32"/>
                </a:cxn>
                <a:cxn ang="0">
                  <a:pos x="0" y="38"/>
                </a:cxn>
                <a:cxn ang="0">
                  <a:pos x="2" y="44"/>
                </a:cxn>
                <a:cxn ang="0">
                  <a:pos x="10" y="54"/>
                </a:cxn>
                <a:cxn ang="0">
                  <a:pos x="20" y="62"/>
                </a:cxn>
                <a:cxn ang="0">
                  <a:pos x="26" y="64"/>
                </a:cxn>
                <a:cxn ang="0">
                  <a:pos x="32" y="64"/>
                </a:cxn>
                <a:cxn ang="0">
                  <a:pos x="32" y="64"/>
                </a:cxn>
                <a:cxn ang="0">
                  <a:pos x="38" y="64"/>
                </a:cxn>
                <a:cxn ang="0">
                  <a:pos x="44" y="62"/>
                </a:cxn>
                <a:cxn ang="0">
                  <a:pos x="54" y="54"/>
                </a:cxn>
                <a:cxn ang="0">
                  <a:pos x="62" y="44"/>
                </a:cxn>
                <a:cxn ang="0">
                  <a:pos x="64" y="38"/>
                </a:cxn>
                <a:cxn ang="0">
                  <a:pos x="64" y="32"/>
                </a:cxn>
                <a:cxn ang="0">
                  <a:pos x="64" y="32"/>
                </a:cxn>
                <a:cxn ang="0">
                  <a:pos x="64" y="26"/>
                </a:cxn>
                <a:cxn ang="0">
                  <a:pos x="62" y="20"/>
                </a:cxn>
                <a:cxn ang="0">
                  <a:pos x="54" y="10"/>
                </a:cxn>
                <a:cxn ang="0">
                  <a:pos x="44" y="2"/>
                </a:cxn>
                <a:cxn ang="0">
                  <a:pos x="38" y="0"/>
                </a:cxn>
                <a:cxn ang="0">
                  <a:pos x="32" y="0"/>
                </a:cxn>
                <a:cxn ang="0">
                  <a:pos x="32" y="56"/>
                </a:cxn>
                <a:cxn ang="0">
                  <a:pos x="32" y="56"/>
                </a:cxn>
                <a:cxn ang="0">
                  <a:pos x="22" y="54"/>
                </a:cxn>
                <a:cxn ang="0">
                  <a:pos x="16" y="48"/>
                </a:cxn>
                <a:cxn ang="0">
                  <a:pos x="10" y="42"/>
                </a:cxn>
                <a:cxn ang="0">
                  <a:pos x="8" y="32"/>
                </a:cxn>
                <a:cxn ang="0">
                  <a:pos x="8" y="32"/>
                </a:cxn>
                <a:cxn ang="0">
                  <a:pos x="10" y="22"/>
                </a:cxn>
                <a:cxn ang="0">
                  <a:pos x="16" y="16"/>
                </a:cxn>
                <a:cxn ang="0">
                  <a:pos x="22" y="10"/>
                </a:cxn>
                <a:cxn ang="0">
                  <a:pos x="32" y="8"/>
                </a:cxn>
                <a:cxn ang="0">
                  <a:pos x="32" y="8"/>
                </a:cxn>
                <a:cxn ang="0">
                  <a:pos x="42" y="10"/>
                </a:cxn>
                <a:cxn ang="0">
                  <a:pos x="48" y="16"/>
                </a:cxn>
                <a:cxn ang="0">
                  <a:pos x="54" y="22"/>
                </a:cxn>
                <a:cxn ang="0">
                  <a:pos x="56" y="32"/>
                </a:cxn>
                <a:cxn ang="0">
                  <a:pos x="56" y="32"/>
                </a:cxn>
                <a:cxn ang="0">
                  <a:pos x="54" y="42"/>
                </a:cxn>
                <a:cxn ang="0">
                  <a:pos x="48" y="48"/>
                </a:cxn>
                <a:cxn ang="0">
                  <a:pos x="42" y="54"/>
                </a:cxn>
                <a:cxn ang="0">
                  <a:pos x="32" y="56"/>
                </a:cxn>
              </a:cxnLst>
              <a:rect l="0" t="0" r="r" b="b"/>
              <a:pathLst>
                <a:path w="64" h="64">
                  <a:moveTo>
                    <a:pt x="32" y="0"/>
                  </a:moveTo>
                  <a:lnTo>
                    <a:pt x="32" y="0"/>
                  </a:lnTo>
                  <a:lnTo>
                    <a:pt x="26" y="0"/>
                  </a:lnTo>
                  <a:lnTo>
                    <a:pt x="20" y="2"/>
                  </a:lnTo>
                  <a:lnTo>
                    <a:pt x="10" y="10"/>
                  </a:lnTo>
                  <a:lnTo>
                    <a:pt x="2" y="20"/>
                  </a:lnTo>
                  <a:lnTo>
                    <a:pt x="0" y="26"/>
                  </a:lnTo>
                  <a:lnTo>
                    <a:pt x="0" y="32"/>
                  </a:lnTo>
                  <a:lnTo>
                    <a:pt x="0" y="32"/>
                  </a:lnTo>
                  <a:lnTo>
                    <a:pt x="0" y="38"/>
                  </a:lnTo>
                  <a:lnTo>
                    <a:pt x="2" y="44"/>
                  </a:lnTo>
                  <a:lnTo>
                    <a:pt x="10" y="54"/>
                  </a:lnTo>
                  <a:lnTo>
                    <a:pt x="20" y="62"/>
                  </a:lnTo>
                  <a:lnTo>
                    <a:pt x="26" y="64"/>
                  </a:lnTo>
                  <a:lnTo>
                    <a:pt x="32" y="64"/>
                  </a:lnTo>
                  <a:lnTo>
                    <a:pt x="32" y="64"/>
                  </a:lnTo>
                  <a:lnTo>
                    <a:pt x="38" y="64"/>
                  </a:lnTo>
                  <a:lnTo>
                    <a:pt x="44" y="62"/>
                  </a:lnTo>
                  <a:lnTo>
                    <a:pt x="54" y="54"/>
                  </a:lnTo>
                  <a:lnTo>
                    <a:pt x="62" y="44"/>
                  </a:lnTo>
                  <a:lnTo>
                    <a:pt x="64" y="38"/>
                  </a:lnTo>
                  <a:lnTo>
                    <a:pt x="64" y="32"/>
                  </a:lnTo>
                  <a:lnTo>
                    <a:pt x="64" y="32"/>
                  </a:lnTo>
                  <a:lnTo>
                    <a:pt x="64" y="26"/>
                  </a:lnTo>
                  <a:lnTo>
                    <a:pt x="62" y="20"/>
                  </a:lnTo>
                  <a:lnTo>
                    <a:pt x="54" y="10"/>
                  </a:lnTo>
                  <a:lnTo>
                    <a:pt x="44" y="2"/>
                  </a:lnTo>
                  <a:lnTo>
                    <a:pt x="38" y="0"/>
                  </a:lnTo>
                  <a:lnTo>
                    <a:pt x="32" y="0"/>
                  </a:lnTo>
                  <a:close/>
                  <a:moveTo>
                    <a:pt x="32" y="56"/>
                  </a:moveTo>
                  <a:lnTo>
                    <a:pt x="32" y="56"/>
                  </a:lnTo>
                  <a:lnTo>
                    <a:pt x="22" y="54"/>
                  </a:lnTo>
                  <a:lnTo>
                    <a:pt x="16" y="48"/>
                  </a:lnTo>
                  <a:lnTo>
                    <a:pt x="10" y="42"/>
                  </a:lnTo>
                  <a:lnTo>
                    <a:pt x="8" y="32"/>
                  </a:lnTo>
                  <a:lnTo>
                    <a:pt x="8" y="32"/>
                  </a:lnTo>
                  <a:lnTo>
                    <a:pt x="10" y="22"/>
                  </a:lnTo>
                  <a:lnTo>
                    <a:pt x="16" y="16"/>
                  </a:lnTo>
                  <a:lnTo>
                    <a:pt x="22" y="10"/>
                  </a:lnTo>
                  <a:lnTo>
                    <a:pt x="32" y="8"/>
                  </a:lnTo>
                  <a:lnTo>
                    <a:pt x="32" y="8"/>
                  </a:lnTo>
                  <a:lnTo>
                    <a:pt x="42" y="10"/>
                  </a:lnTo>
                  <a:lnTo>
                    <a:pt x="48" y="16"/>
                  </a:lnTo>
                  <a:lnTo>
                    <a:pt x="54" y="22"/>
                  </a:lnTo>
                  <a:lnTo>
                    <a:pt x="56" y="32"/>
                  </a:lnTo>
                  <a:lnTo>
                    <a:pt x="56" y="32"/>
                  </a:lnTo>
                  <a:lnTo>
                    <a:pt x="54" y="42"/>
                  </a:lnTo>
                  <a:lnTo>
                    <a:pt x="48" y="48"/>
                  </a:lnTo>
                  <a:lnTo>
                    <a:pt x="42" y="54"/>
                  </a:lnTo>
                  <a:lnTo>
                    <a:pt x="32"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grpSp>
      <p:grpSp>
        <p:nvGrpSpPr>
          <p:cNvPr id="31" name="Group 84"/>
          <p:cNvGrpSpPr/>
          <p:nvPr/>
        </p:nvGrpSpPr>
        <p:grpSpPr>
          <a:xfrm>
            <a:off x="4417160" y="2993187"/>
            <a:ext cx="371720" cy="371720"/>
            <a:chOff x="4775200" y="1962150"/>
            <a:chExt cx="406400" cy="406400"/>
          </a:xfrm>
          <a:solidFill>
            <a:schemeClr val="accent1"/>
          </a:solidFill>
        </p:grpSpPr>
        <p:sp>
          <p:nvSpPr>
            <p:cNvPr id="32" name="Freeform 115"/>
            <p:cNvSpPr>
              <a:spLocks noEditPoints="1"/>
            </p:cNvSpPr>
            <p:nvPr/>
          </p:nvSpPr>
          <p:spPr bwMode="auto">
            <a:xfrm>
              <a:off x="4775200" y="1962150"/>
              <a:ext cx="406400" cy="406400"/>
            </a:xfrm>
            <a:custGeom>
              <a:avLst/>
              <a:gdLst/>
              <a:ahLst/>
              <a:cxnLst>
                <a:cxn ang="0">
                  <a:pos x="160" y="0"/>
                </a:cxn>
                <a:cxn ang="0">
                  <a:pos x="122" y="8"/>
                </a:cxn>
                <a:cxn ang="0">
                  <a:pos x="92" y="28"/>
                </a:cxn>
                <a:cxn ang="0">
                  <a:pos x="72" y="58"/>
                </a:cxn>
                <a:cxn ang="0">
                  <a:pos x="64" y="96"/>
                </a:cxn>
                <a:cxn ang="0">
                  <a:pos x="64" y="108"/>
                </a:cxn>
                <a:cxn ang="0">
                  <a:pos x="70" y="130"/>
                </a:cxn>
                <a:cxn ang="0">
                  <a:pos x="8" y="208"/>
                </a:cxn>
                <a:cxn ang="0">
                  <a:pos x="8" y="208"/>
                </a:cxn>
                <a:cxn ang="0">
                  <a:pos x="0" y="228"/>
                </a:cxn>
                <a:cxn ang="0">
                  <a:pos x="2" y="238"/>
                </a:cxn>
                <a:cxn ang="0">
                  <a:pos x="18" y="254"/>
                </a:cxn>
                <a:cxn ang="0">
                  <a:pos x="28" y="256"/>
                </a:cxn>
                <a:cxn ang="0">
                  <a:pos x="48" y="248"/>
                </a:cxn>
                <a:cxn ang="0">
                  <a:pos x="116" y="180"/>
                </a:cxn>
                <a:cxn ang="0">
                  <a:pos x="126" y="186"/>
                </a:cxn>
                <a:cxn ang="0">
                  <a:pos x="148" y="192"/>
                </a:cxn>
                <a:cxn ang="0">
                  <a:pos x="160" y="192"/>
                </a:cxn>
                <a:cxn ang="0">
                  <a:pos x="198" y="184"/>
                </a:cxn>
                <a:cxn ang="0">
                  <a:pos x="228" y="164"/>
                </a:cxn>
                <a:cxn ang="0">
                  <a:pos x="248" y="134"/>
                </a:cxn>
                <a:cxn ang="0">
                  <a:pos x="256" y="96"/>
                </a:cxn>
                <a:cxn ang="0">
                  <a:pos x="254" y="76"/>
                </a:cxn>
                <a:cxn ang="0">
                  <a:pos x="240" y="42"/>
                </a:cxn>
                <a:cxn ang="0">
                  <a:pos x="214" y="16"/>
                </a:cxn>
                <a:cxn ang="0">
                  <a:pos x="180" y="2"/>
                </a:cxn>
                <a:cxn ang="0">
                  <a:pos x="38" y="238"/>
                </a:cxn>
                <a:cxn ang="0">
                  <a:pos x="34" y="240"/>
                </a:cxn>
                <a:cxn ang="0">
                  <a:pos x="28" y="242"/>
                </a:cxn>
                <a:cxn ang="0">
                  <a:pos x="18" y="238"/>
                </a:cxn>
                <a:cxn ang="0">
                  <a:pos x="14" y="228"/>
                </a:cxn>
                <a:cxn ang="0">
                  <a:pos x="16" y="222"/>
                </a:cxn>
                <a:cxn ang="0">
                  <a:pos x="18" y="218"/>
                </a:cxn>
                <a:cxn ang="0">
                  <a:pos x="82" y="154"/>
                </a:cxn>
                <a:cxn ang="0">
                  <a:pos x="102" y="174"/>
                </a:cxn>
                <a:cxn ang="0">
                  <a:pos x="160" y="176"/>
                </a:cxn>
                <a:cxn ang="0">
                  <a:pos x="144" y="174"/>
                </a:cxn>
                <a:cxn ang="0">
                  <a:pos x="116" y="162"/>
                </a:cxn>
                <a:cxn ang="0">
                  <a:pos x="94" y="140"/>
                </a:cxn>
                <a:cxn ang="0">
                  <a:pos x="82" y="112"/>
                </a:cxn>
                <a:cxn ang="0">
                  <a:pos x="80" y="96"/>
                </a:cxn>
                <a:cxn ang="0">
                  <a:pos x="86" y="64"/>
                </a:cxn>
                <a:cxn ang="0">
                  <a:pos x="104" y="40"/>
                </a:cxn>
                <a:cxn ang="0">
                  <a:pos x="128" y="22"/>
                </a:cxn>
                <a:cxn ang="0">
                  <a:pos x="160" y="16"/>
                </a:cxn>
                <a:cxn ang="0">
                  <a:pos x="176" y="18"/>
                </a:cxn>
                <a:cxn ang="0">
                  <a:pos x="204" y="30"/>
                </a:cxn>
                <a:cxn ang="0">
                  <a:pos x="226" y="52"/>
                </a:cxn>
                <a:cxn ang="0">
                  <a:pos x="238" y="80"/>
                </a:cxn>
                <a:cxn ang="0">
                  <a:pos x="240" y="96"/>
                </a:cxn>
                <a:cxn ang="0">
                  <a:pos x="234" y="128"/>
                </a:cxn>
                <a:cxn ang="0">
                  <a:pos x="216" y="152"/>
                </a:cxn>
                <a:cxn ang="0">
                  <a:pos x="192" y="170"/>
                </a:cxn>
                <a:cxn ang="0">
                  <a:pos x="160" y="176"/>
                </a:cxn>
              </a:cxnLst>
              <a:rect l="0" t="0" r="r" b="b"/>
              <a:pathLst>
                <a:path w="256" h="256">
                  <a:moveTo>
                    <a:pt x="160" y="0"/>
                  </a:moveTo>
                  <a:lnTo>
                    <a:pt x="160" y="0"/>
                  </a:lnTo>
                  <a:lnTo>
                    <a:pt x="140" y="2"/>
                  </a:lnTo>
                  <a:lnTo>
                    <a:pt x="122" y="8"/>
                  </a:lnTo>
                  <a:lnTo>
                    <a:pt x="106" y="16"/>
                  </a:lnTo>
                  <a:lnTo>
                    <a:pt x="92" y="28"/>
                  </a:lnTo>
                  <a:lnTo>
                    <a:pt x="80" y="42"/>
                  </a:lnTo>
                  <a:lnTo>
                    <a:pt x="72" y="58"/>
                  </a:lnTo>
                  <a:lnTo>
                    <a:pt x="66" y="76"/>
                  </a:lnTo>
                  <a:lnTo>
                    <a:pt x="64" y="96"/>
                  </a:lnTo>
                  <a:lnTo>
                    <a:pt x="64" y="96"/>
                  </a:lnTo>
                  <a:lnTo>
                    <a:pt x="64" y="108"/>
                  </a:lnTo>
                  <a:lnTo>
                    <a:pt x="66" y="120"/>
                  </a:lnTo>
                  <a:lnTo>
                    <a:pt x="70" y="130"/>
                  </a:lnTo>
                  <a:lnTo>
                    <a:pt x="76" y="140"/>
                  </a:lnTo>
                  <a:lnTo>
                    <a:pt x="8" y="208"/>
                  </a:lnTo>
                  <a:lnTo>
                    <a:pt x="8" y="208"/>
                  </a:lnTo>
                  <a:lnTo>
                    <a:pt x="8" y="208"/>
                  </a:lnTo>
                  <a:lnTo>
                    <a:pt x="2" y="216"/>
                  </a:lnTo>
                  <a:lnTo>
                    <a:pt x="0" y="228"/>
                  </a:lnTo>
                  <a:lnTo>
                    <a:pt x="0" y="228"/>
                  </a:lnTo>
                  <a:lnTo>
                    <a:pt x="2" y="238"/>
                  </a:lnTo>
                  <a:lnTo>
                    <a:pt x="8" y="248"/>
                  </a:lnTo>
                  <a:lnTo>
                    <a:pt x="18" y="254"/>
                  </a:lnTo>
                  <a:lnTo>
                    <a:pt x="28" y="256"/>
                  </a:lnTo>
                  <a:lnTo>
                    <a:pt x="28" y="256"/>
                  </a:lnTo>
                  <a:lnTo>
                    <a:pt x="40" y="254"/>
                  </a:lnTo>
                  <a:lnTo>
                    <a:pt x="48" y="248"/>
                  </a:lnTo>
                  <a:lnTo>
                    <a:pt x="48" y="248"/>
                  </a:lnTo>
                  <a:lnTo>
                    <a:pt x="116" y="180"/>
                  </a:lnTo>
                  <a:lnTo>
                    <a:pt x="116" y="180"/>
                  </a:lnTo>
                  <a:lnTo>
                    <a:pt x="126" y="186"/>
                  </a:lnTo>
                  <a:lnTo>
                    <a:pt x="136" y="190"/>
                  </a:lnTo>
                  <a:lnTo>
                    <a:pt x="148" y="192"/>
                  </a:lnTo>
                  <a:lnTo>
                    <a:pt x="160" y="192"/>
                  </a:lnTo>
                  <a:lnTo>
                    <a:pt x="160" y="192"/>
                  </a:lnTo>
                  <a:lnTo>
                    <a:pt x="180" y="190"/>
                  </a:lnTo>
                  <a:lnTo>
                    <a:pt x="198" y="184"/>
                  </a:lnTo>
                  <a:lnTo>
                    <a:pt x="214" y="176"/>
                  </a:lnTo>
                  <a:lnTo>
                    <a:pt x="228" y="164"/>
                  </a:lnTo>
                  <a:lnTo>
                    <a:pt x="240" y="150"/>
                  </a:lnTo>
                  <a:lnTo>
                    <a:pt x="248" y="134"/>
                  </a:lnTo>
                  <a:lnTo>
                    <a:pt x="254" y="116"/>
                  </a:lnTo>
                  <a:lnTo>
                    <a:pt x="256" y="96"/>
                  </a:lnTo>
                  <a:lnTo>
                    <a:pt x="256" y="96"/>
                  </a:lnTo>
                  <a:lnTo>
                    <a:pt x="254" y="76"/>
                  </a:lnTo>
                  <a:lnTo>
                    <a:pt x="248" y="58"/>
                  </a:lnTo>
                  <a:lnTo>
                    <a:pt x="240" y="42"/>
                  </a:lnTo>
                  <a:lnTo>
                    <a:pt x="228" y="28"/>
                  </a:lnTo>
                  <a:lnTo>
                    <a:pt x="214" y="16"/>
                  </a:lnTo>
                  <a:lnTo>
                    <a:pt x="198" y="8"/>
                  </a:lnTo>
                  <a:lnTo>
                    <a:pt x="180" y="2"/>
                  </a:lnTo>
                  <a:lnTo>
                    <a:pt x="160" y="0"/>
                  </a:lnTo>
                  <a:close/>
                  <a:moveTo>
                    <a:pt x="38" y="238"/>
                  </a:moveTo>
                  <a:lnTo>
                    <a:pt x="38" y="238"/>
                  </a:lnTo>
                  <a:lnTo>
                    <a:pt x="34" y="240"/>
                  </a:lnTo>
                  <a:lnTo>
                    <a:pt x="28" y="242"/>
                  </a:lnTo>
                  <a:lnTo>
                    <a:pt x="28" y="242"/>
                  </a:lnTo>
                  <a:lnTo>
                    <a:pt x="22" y="240"/>
                  </a:lnTo>
                  <a:lnTo>
                    <a:pt x="18" y="238"/>
                  </a:lnTo>
                  <a:lnTo>
                    <a:pt x="16" y="234"/>
                  </a:lnTo>
                  <a:lnTo>
                    <a:pt x="14" y="228"/>
                  </a:lnTo>
                  <a:lnTo>
                    <a:pt x="14" y="228"/>
                  </a:lnTo>
                  <a:lnTo>
                    <a:pt x="16" y="222"/>
                  </a:lnTo>
                  <a:lnTo>
                    <a:pt x="18" y="218"/>
                  </a:lnTo>
                  <a:lnTo>
                    <a:pt x="18" y="218"/>
                  </a:lnTo>
                  <a:lnTo>
                    <a:pt x="82" y="154"/>
                  </a:lnTo>
                  <a:lnTo>
                    <a:pt x="82" y="154"/>
                  </a:lnTo>
                  <a:lnTo>
                    <a:pt x="92" y="164"/>
                  </a:lnTo>
                  <a:lnTo>
                    <a:pt x="102" y="174"/>
                  </a:lnTo>
                  <a:lnTo>
                    <a:pt x="38" y="238"/>
                  </a:lnTo>
                  <a:close/>
                  <a:moveTo>
                    <a:pt x="160" y="176"/>
                  </a:moveTo>
                  <a:lnTo>
                    <a:pt x="160" y="176"/>
                  </a:lnTo>
                  <a:lnTo>
                    <a:pt x="144" y="174"/>
                  </a:lnTo>
                  <a:lnTo>
                    <a:pt x="128" y="170"/>
                  </a:lnTo>
                  <a:lnTo>
                    <a:pt x="116" y="162"/>
                  </a:lnTo>
                  <a:lnTo>
                    <a:pt x="104" y="152"/>
                  </a:lnTo>
                  <a:lnTo>
                    <a:pt x="94" y="140"/>
                  </a:lnTo>
                  <a:lnTo>
                    <a:pt x="86" y="128"/>
                  </a:lnTo>
                  <a:lnTo>
                    <a:pt x="82" y="112"/>
                  </a:lnTo>
                  <a:lnTo>
                    <a:pt x="80" y="96"/>
                  </a:lnTo>
                  <a:lnTo>
                    <a:pt x="80" y="96"/>
                  </a:lnTo>
                  <a:lnTo>
                    <a:pt x="82" y="80"/>
                  </a:lnTo>
                  <a:lnTo>
                    <a:pt x="86" y="64"/>
                  </a:lnTo>
                  <a:lnTo>
                    <a:pt x="94" y="52"/>
                  </a:lnTo>
                  <a:lnTo>
                    <a:pt x="104" y="40"/>
                  </a:lnTo>
                  <a:lnTo>
                    <a:pt x="116" y="30"/>
                  </a:lnTo>
                  <a:lnTo>
                    <a:pt x="128" y="22"/>
                  </a:lnTo>
                  <a:lnTo>
                    <a:pt x="144" y="18"/>
                  </a:lnTo>
                  <a:lnTo>
                    <a:pt x="160" y="16"/>
                  </a:lnTo>
                  <a:lnTo>
                    <a:pt x="160" y="16"/>
                  </a:lnTo>
                  <a:lnTo>
                    <a:pt x="176" y="18"/>
                  </a:lnTo>
                  <a:lnTo>
                    <a:pt x="192" y="22"/>
                  </a:lnTo>
                  <a:lnTo>
                    <a:pt x="204" y="30"/>
                  </a:lnTo>
                  <a:lnTo>
                    <a:pt x="216" y="40"/>
                  </a:lnTo>
                  <a:lnTo>
                    <a:pt x="226" y="52"/>
                  </a:lnTo>
                  <a:lnTo>
                    <a:pt x="234" y="64"/>
                  </a:lnTo>
                  <a:lnTo>
                    <a:pt x="238" y="80"/>
                  </a:lnTo>
                  <a:lnTo>
                    <a:pt x="240" y="96"/>
                  </a:lnTo>
                  <a:lnTo>
                    <a:pt x="240" y="96"/>
                  </a:lnTo>
                  <a:lnTo>
                    <a:pt x="238" y="112"/>
                  </a:lnTo>
                  <a:lnTo>
                    <a:pt x="234" y="128"/>
                  </a:lnTo>
                  <a:lnTo>
                    <a:pt x="226" y="140"/>
                  </a:lnTo>
                  <a:lnTo>
                    <a:pt x="216" y="152"/>
                  </a:lnTo>
                  <a:lnTo>
                    <a:pt x="204" y="162"/>
                  </a:lnTo>
                  <a:lnTo>
                    <a:pt x="192" y="170"/>
                  </a:lnTo>
                  <a:lnTo>
                    <a:pt x="176" y="174"/>
                  </a:lnTo>
                  <a:lnTo>
                    <a:pt x="160" y="1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sp>
          <p:nvSpPr>
            <p:cNvPr id="33" name="Freeform 119"/>
            <p:cNvSpPr>
              <a:spLocks/>
            </p:cNvSpPr>
            <p:nvPr/>
          </p:nvSpPr>
          <p:spPr bwMode="auto">
            <a:xfrm>
              <a:off x="4940300" y="2025650"/>
              <a:ext cx="95250" cy="95250"/>
            </a:xfrm>
            <a:custGeom>
              <a:avLst/>
              <a:gdLst/>
              <a:ahLst/>
              <a:cxnLst>
                <a:cxn ang="0">
                  <a:pos x="56" y="0"/>
                </a:cxn>
                <a:cxn ang="0">
                  <a:pos x="56" y="0"/>
                </a:cxn>
                <a:cxn ang="0">
                  <a:pos x="44" y="2"/>
                </a:cxn>
                <a:cxn ang="0">
                  <a:pos x="34" y="4"/>
                </a:cxn>
                <a:cxn ang="0">
                  <a:pos x="24" y="10"/>
                </a:cxn>
                <a:cxn ang="0">
                  <a:pos x="16" y="16"/>
                </a:cxn>
                <a:cxn ang="0">
                  <a:pos x="10" y="24"/>
                </a:cxn>
                <a:cxn ang="0">
                  <a:pos x="4" y="34"/>
                </a:cxn>
                <a:cxn ang="0">
                  <a:pos x="2" y="44"/>
                </a:cxn>
                <a:cxn ang="0">
                  <a:pos x="0" y="56"/>
                </a:cxn>
                <a:cxn ang="0">
                  <a:pos x="0" y="56"/>
                </a:cxn>
                <a:cxn ang="0">
                  <a:pos x="2" y="58"/>
                </a:cxn>
                <a:cxn ang="0">
                  <a:pos x="4" y="60"/>
                </a:cxn>
                <a:cxn ang="0">
                  <a:pos x="4" y="60"/>
                </a:cxn>
                <a:cxn ang="0">
                  <a:pos x="6" y="58"/>
                </a:cxn>
                <a:cxn ang="0">
                  <a:pos x="8" y="56"/>
                </a:cxn>
                <a:cxn ang="0">
                  <a:pos x="8" y="56"/>
                </a:cxn>
                <a:cxn ang="0">
                  <a:pos x="8" y="46"/>
                </a:cxn>
                <a:cxn ang="0">
                  <a:pos x="12" y="38"/>
                </a:cxn>
                <a:cxn ang="0">
                  <a:pos x="16" y="30"/>
                </a:cxn>
                <a:cxn ang="0">
                  <a:pos x="22" y="22"/>
                </a:cxn>
                <a:cxn ang="0">
                  <a:pos x="30" y="16"/>
                </a:cxn>
                <a:cxn ang="0">
                  <a:pos x="38" y="12"/>
                </a:cxn>
                <a:cxn ang="0">
                  <a:pos x="46" y="8"/>
                </a:cxn>
                <a:cxn ang="0">
                  <a:pos x="56" y="8"/>
                </a:cxn>
                <a:cxn ang="0">
                  <a:pos x="56" y="8"/>
                </a:cxn>
                <a:cxn ang="0">
                  <a:pos x="58" y="6"/>
                </a:cxn>
                <a:cxn ang="0">
                  <a:pos x="60" y="4"/>
                </a:cxn>
                <a:cxn ang="0">
                  <a:pos x="60" y="4"/>
                </a:cxn>
                <a:cxn ang="0">
                  <a:pos x="58" y="2"/>
                </a:cxn>
                <a:cxn ang="0">
                  <a:pos x="56" y="0"/>
                </a:cxn>
              </a:cxnLst>
              <a:rect l="0" t="0" r="r" b="b"/>
              <a:pathLst>
                <a:path w="60" h="60">
                  <a:moveTo>
                    <a:pt x="56" y="0"/>
                  </a:moveTo>
                  <a:lnTo>
                    <a:pt x="56" y="0"/>
                  </a:lnTo>
                  <a:lnTo>
                    <a:pt x="44" y="2"/>
                  </a:lnTo>
                  <a:lnTo>
                    <a:pt x="34" y="4"/>
                  </a:lnTo>
                  <a:lnTo>
                    <a:pt x="24" y="10"/>
                  </a:lnTo>
                  <a:lnTo>
                    <a:pt x="16" y="16"/>
                  </a:lnTo>
                  <a:lnTo>
                    <a:pt x="10" y="24"/>
                  </a:lnTo>
                  <a:lnTo>
                    <a:pt x="4" y="34"/>
                  </a:lnTo>
                  <a:lnTo>
                    <a:pt x="2" y="44"/>
                  </a:lnTo>
                  <a:lnTo>
                    <a:pt x="0" y="56"/>
                  </a:lnTo>
                  <a:lnTo>
                    <a:pt x="0" y="56"/>
                  </a:lnTo>
                  <a:lnTo>
                    <a:pt x="2" y="58"/>
                  </a:lnTo>
                  <a:lnTo>
                    <a:pt x="4" y="60"/>
                  </a:lnTo>
                  <a:lnTo>
                    <a:pt x="4" y="60"/>
                  </a:lnTo>
                  <a:lnTo>
                    <a:pt x="6" y="58"/>
                  </a:lnTo>
                  <a:lnTo>
                    <a:pt x="8" y="56"/>
                  </a:lnTo>
                  <a:lnTo>
                    <a:pt x="8" y="56"/>
                  </a:lnTo>
                  <a:lnTo>
                    <a:pt x="8" y="46"/>
                  </a:lnTo>
                  <a:lnTo>
                    <a:pt x="12" y="38"/>
                  </a:lnTo>
                  <a:lnTo>
                    <a:pt x="16" y="30"/>
                  </a:lnTo>
                  <a:lnTo>
                    <a:pt x="22" y="22"/>
                  </a:lnTo>
                  <a:lnTo>
                    <a:pt x="30" y="16"/>
                  </a:lnTo>
                  <a:lnTo>
                    <a:pt x="38" y="12"/>
                  </a:lnTo>
                  <a:lnTo>
                    <a:pt x="46" y="8"/>
                  </a:lnTo>
                  <a:lnTo>
                    <a:pt x="56" y="8"/>
                  </a:lnTo>
                  <a:lnTo>
                    <a:pt x="56" y="8"/>
                  </a:lnTo>
                  <a:lnTo>
                    <a:pt x="58" y="6"/>
                  </a:lnTo>
                  <a:lnTo>
                    <a:pt x="60" y="4"/>
                  </a:lnTo>
                  <a:lnTo>
                    <a:pt x="60" y="4"/>
                  </a:lnTo>
                  <a:lnTo>
                    <a:pt x="58" y="2"/>
                  </a:lnTo>
                  <a:lnTo>
                    <a:pt x="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sp>
          <p:nvSpPr>
            <p:cNvPr id="34" name="Freeform 120"/>
            <p:cNvSpPr>
              <a:spLocks/>
            </p:cNvSpPr>
            <p:nvPr/>
          </p:nvSpPr>
          <p:spPr bwMode="auto">
            <a:xfrm>
              <a:off x="4940300" y="2025650"/>
              <a:ext cx="95250" cy="95250"/>
            </a:xfrm>
            <a:custGeom>
              <a:avLst/>
              <a:gdLst/>
              <a:ahLst/>
              <a:cxnLst>
                <a:cxn ang="0">
                  <a:pos x="56" y="0"/>
                </a:cxn>
                <a:cxn ang="0">
                  <a:pos x="56" y="0"/>
                </a:cxn>
                <a:cxn ang="0">
                  <a:pos x="44" y="2"/>
                </a:cxn>
                <a:cxn ang="0">
                  <a:pos x="34" y="4"/>
                </a:cxn>
                <a:cxn ang="0">
                  <a:pos x="24" y="10"/>
                </a:cxn>
                <a:cxn ang="0">
                  <a:pos x="16" y="16"/>
                </a:cxn>
                <a:cxn ang="0">
                  <a:pos x="10" y="24"/>
                </a:cxn>
                <a:cxn ang="0">
                  <a:pos x="4" y="34"/>
                </a:cxn>
                <a:cxn ang="0">
                  <a:pos x="2" y="44"/>
                </a:cxn>
                <a:cxn ang="0">
                  <a:pos x="0" y="56"/>
                </a:cxn>
                <a:cxn ang="0">
                  <a:pos x="0" y="56"/>
                </a:cxn>
                <a:cxn ang="0">
                  <a:pos x="2" y="58"/>
                </a:cxn>
                <a:cxn ang="0">
                  <a:pos x="4" y="60"/>
                </a:cxn>
                <a:cxn ang="0">
                  <a:pos x="4" y="60"/>
                </a:cxn>
                <a:cxn ang="0">
                  <a:pos x="6" y="58"/>
                </a:cxn>
                <a:cxn ang="0">
                  <a:pos x="8" y="56"/>
                </a:cxn>
                <a:cxn ang="0">
                  <a:pos x="8" y="56"/>
                </a:cxn>
                <a:cxn ang="0">
                  <a:pos x="8" y="46"/>
                </a:cxn>
                <a:cxn ang="0">
                  <a:pos x="12" y="38"/>
                </a:cxn>
                <a:cxn ang="0">
                  <a:pos x="16" y="30"/>
                </a:cxn>
                <a:cxn ang="0">
                  <a:pos x="22" y="22"/>
                </a:cxn>
                <a:cxn ang="0">
                  <a:pos x="30" y="16"/>
                </a:cxn>
                <a:cxn ang="0">
                  <a:pos x="38" y="12"/>
                </a:cxn>
                <a:cxn ang="0">
                  <a:pos x="46" y="8"/>
                </a:cxn>
                <a:cxn ang="0">
                  <a:pos x="56" y="8"/>
                </a:cxn>
                <a:cxn ang="0">
                  <a:pos x="56" y="8"/>
                </a:cxn>
                <a:cxn ang="0">
                  <a:pos x="58" y="6"/>
                </a:cxn>
                <a:cxn ang="0">
                  <a:pos x="60" y="4"/>
                </a:cxn>
                <a:cxn ang="0">
                  <a:pos x="60" y="4"/>
                </a:cxn>
                <a:cxn ang="0">
                  <a:pos x="58" y="2"/>
                </a:cxn>
                <a:cxn ang="0">
                  <a:pos x="56" y="0"/>
                </a:cxn>
              </a:cxnLst>
              <a:rect l="0" t="0" r="r" b="b"/>
              <a:pathLst>
                <a:path w="60" h="60">
                  <a:moveTo>
                    <a:pt x="56" y="0"/>
                  </a:moveTo>
                  <a:lnTo>
                    <a:pt x="56" y="0"/>
                  </a:lnTo>
                  <a:lnTo>
                    <a:pt x="44" y="2"/>
                  </a:lnTo>
                  <a:lnTo>
                    <a:pt x="34" y="4"/>
                  </a:lnTo>
                  <a:lnTo>
                    <a:pt x="24" y="10"/>
                  </a:lnTo>
                  <a:lnTo>
                    <a:pt x="16" y="16"/>
                  </a:lnTo>
                  <a:lnTo>
                    <a:pt x="10" y="24"/>
                  </a:lnTo>
                  <a:lnTo>
                    <a:pt x="4" y="34"/>
                  </a:lnTo>
                  <a:lnTo>
                    <a:pt x="2" y="44"/>
                  </a:lnTo>
                  <a:lnTo>
                    <a:pt x="0" y="56"/>
                  </a:lnTo>
                  <a:lnTo>
                    <a:pt x="0" y="56"/>
                  </a:lnTo>
                  <a:lnTo>
                    <a:pt x="2" y="58"/>
                  </a:lnTo>
                  <a:lnTo>
                    <a:pt x="4" y="60"/>
                  </a:lnTo>
                  <a:lnTo>
                    <a:pt x="4" y="60"/>
                  </a:lnTo>
                  <a:lnTo>
                    <a:pt x="6" y="58"/>
                  </a:lnTo>
                  <a:lnTo>
                    <a:pt x="8" y="56"/>
                  </a:lnTo>
                  <a:lnTo>
                    <a:pt x="8" y="56"/>
                  </a:lnTo>
                  <a:lnTo>
                    <a:pt x="8" y="46"/>
                  </a:lnTo>
                  <a:lnTo>
                    <a:pt x="12" y="38"/>
                  </a:lnTo>
                  <a:lnTo>
                    <a:pt x="16" y="30"/>
                  </a:lnTo>
                  <a:lnTo>
                    <a:pt x="22" y="22"/>
                  </a:lnTo>
                  <a:lnTo>
                    <a:pt x="30" y="16"/>
                  </a:lnTo>
                  <a:lnTo>
                    <a:pt x="38" y="12"/>
                  </a:lnTo>
                  <a:lnTo>
                    <a:pt x="46" y="8"/>
                  </a:lnTo>
                  <a:lnTo>
                    <a:pt x="56" y="8"/>
                  </a:lnTo>
                  <a:lnTo>
                    <a:pt x="56" y="8"/>
                  </a:lnTo>
                  <a:lnTo>
                    <a:pt x="58" y="6"/>
                  </a:lnTo>
                  <a:lnTo>
                    <a:pt x="60" y="4"/>
                  </a:lnTo>
                  <a:lnTo>
                    <a:pt x="60" y="4"/>
                  </a:lnTo>
                  <a:lnTo>
                    <a:pt x="58" y="2"/>
                  </a:lnTo>
                  <a:lnTo>
                    <a:pt x="56"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latin typeface="Calibri" panose="020F0502020204030204" pitchFamily="34" charset="0"/>
                <a:cs typeface="Calibri" panose="020F0502020204030204" pitchFamily="34" charset="0"/>
              </a:endParaRPr>
            </a:p>
          </p:txBody>
        </p:sp>
      </p:grpSp>
      <p:sp>
        <p:nvSpPr>
          <p:cNvPr id="35" name="TextBox 34"/>
          <p:cNvSpPr txBox="1"/>
          <p:nvPr/>
        </p:nvSpPr>
        <p:spPr>
          <a:xfrm>
            <a:off x="4060890" y="3596207"/>
            <a:ext cx="1160160" cy="1172693"/>
          </a:xfrm>
          <a:prstGeom prst="rect">
            <a:avLst/>
          </a:prstGeom>
          <a:noFill/>
        </p:spPr>
        <p:txBody>
          <a:bodyPr wrap="square" lIns="0" tIns="0" rIns="0" bIns="0" rtlCol="0">
            <a:spAutoFit/>
          </a:bodyPr>
          <a:lstStyle/>
          <a:p>
            <a:pPr algn="ctr">
              <a:lnSpc>
                <a:spcPts val="1300"/>
              </a:lnSpc>
              <a:spcAft>
                <a:spcPts val="600"/>
              </a:spcAft>
            </a:pPr>
            <a:r>
              <a:rPr lang="lt-LT" sz="1400" b="1" dirty="0">
                <a:solidFill>
                  <a:schemeClr val="tx2"/>
                </a:solidFill>
                <a:latin typeface="Calibri" panose="020F0502020204030204" pitchFamily="34" charset="0"/>
                <a:cs typeface="Calibri" panose="020F0502020204030204" pitchFamily="34" charset="0"/>
              </a:rPr>
              <a:t>Specialiųjų ir prioritetinių atrankos kriterijų tvirtinimas Stebėsenos komitete </a:t>
            </a:r>
            <a:endParaRPr lang="en-US" sz="1400" b="1" dirty="0">
              <a:solidFill>
                <a:schemeClr val="tx2"/>
              </a:solidFill>
              <a:latin typeface="Calibri" panose="020F0502020204030204" pitchFamily="34" charset="0"/>
              <a:cs typeface="Calibri" panose="020F0502020204030204" pitchFamily="34" charset="0"/>
            </a:endParaRPr>
          </a:p>
        </p:txBody>
      </p:sp>
      <p:sp>
        <p:nvSpPr>
          <p:cNvPr id="36" name="TextBox 35"/>
          <p:cNvSpPr txBox="1"/>
          <p:nvPr/>
        </p:nvSpPr>
        <p:spPr>
          <a:xfrm>
            <a:off x="6563725" y="3521730"/>
            <a:ext cx="1100192" cy="339132"/>
          </a:xfrm>
          <a:prstGeom prst="rect">
            <a:avLst/>
          </a:prstGeom>
          <a:noFill/>
        </p:spPr>
        <p:txBody>
          <a:bodyPr wrap="square" lIns="0" tIns="0" rIns="0" bIns="0" rtlCol="0">
            <a:spAutoFit/>
          </a:bodyPr>
          <a:lstStyle/>
          <a:p>
            <a:pPr algn="ctr">
              <a:lnSpc>
                <a:spcPts val="1300"/>
              </a:lnSpc>
              <a:spcAft>
                <a:spcPts val="600"/>
              </a:spcAft>
            </a:pPr>
            <a:r>
              <a:rPr lang="en-GB" sz="1400" b="1" dirty="0">
                <a:solidFill>
                  <a:schemeClr val="tx2"/>
                </a:solidFill>
                <a:latin typeface="Calibri" panose="020F0502020204030204" pitchFamily="34" charset="0"/>
                <a:cs typeface="Calibri" panose="020F0502020204030204" pitchFamily="34" charset="0"/>
              </a:rPr>
              <a:t>K</a:t>
            </a:r>
            <a:r>
              <a:rPr lang="lt-LT" sz="1400" b="1" dirty="0" err="1">
                <a:solidFill>
                  <a:schemeClr val="tx2"/>
                </a:solidFill>
                <a:latin typeface="Calibri" panose="020F0502020204030204" pitchFamily="34" charset="0"/>
                <a:cs typeface="Calibri" panose="020F0502020204030204" pitchFamily="34" charset="0"/>
              </a:rPr>
              <a:t>vietimo</a:t>
            </a:r>
            <a:r>
              <a:rPr lang="lt-LT" sz="1400" b="1" dirty="0">
                <a:solidFill>
                  <a:schemeClr val="tx2"/>
                </a:solidFill>
                <a:latin typeface="Calibri" panose="020F0502020204030204" pitchFamily="34" charset="0"/>
                <a:cs typeface="Calibri" panose="020F0502020204030204" pitchFamily="34" charset="0"/>
              </a:rPr>
              <a:t> skelbimas</a:t>
            </a:r>
            <a:endParaRPr lang="en-US" sz="1400" b="1" dirty="0">
              <a:solidFill>
                <a:schemeClr val="tx2"/>
              </a:solidFill>
              <a:latin typeface="Calibri" panose="020F0502020204030204" pitchFamily="34" charset="0"/>
              <a:cs typeface="Calibri" panose="020F0502020204030204" pitchFamily="34" charset="0"/>
            </a:endParaRPr>
          </a:p>
        </p:txBody>
      </p:sp>
      <p:sp>
        <p:nvSpPr>
          <p:cNvPr id="37" name="Oval 3"/>
          <p:cNvSpPr/>
          <p:nvPr/>
        </p:nvSpPr>
        <p:spPr>
          <a:xfrm>
            <a:off x="1417865" y="3179047"/>
            <a:ext cx="70552" cy="705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8" name="Oval 39"/>
          <p:cNvSpPr/>
          <p:nvPr/>
        </p:nvSpPr>
        <p:spPr>
          <a:xfrm>
            <a:off x="7679119" y="3309638"/>
            <a:ext cx="70552" cy="705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Stačiakampis 38"/>
          <p:cNvSpPr/>
          <p:nvPr/>
        </p:nvSpPr>
        <p:spPr>
          <a:xfrm>
            <a:off x="1114507" y="3550040"/>
            <a:ext cx="1630638" cy="1098314"/>
          </a:xfrm>
          <a:prstGeom prst="rect">
            <a:avLst/>
          </a:prstGeom>
        </p:spPr>
        <p:txBody>
          <a:bodyPr wrap="square">
            <a:spAutoFit/>
          </a:bodyPr>
          <a:lstStyle/>
          <a:p>
            <a:pPr algn="ctr">
              <a:lnSpc>
                <a:spcPts val="1300"/>
              </a:lnSpc>
              <a:spcAft>
                <a:spcPts val="600"/>
              </a:spcAft>
            </a:pPr>
            <a:r>
              <a:rPr lang="lt-LT" sz="1400" b="1" dirty="0">
                <a:solidFill>
                  <a:schemeClr val="tx2"/>
                </a:solidFill>
                <a:latin typeface="Calibri" panose="020F0502020204030204" pitchFamily="34" charset="0"/>
                <a:cs typeface="Calibri" panose="020F0502020204030204" pitchFamily="34" charset="0"/>
              </a:rPr>
              <a:t>ŽŪM rengia pasiūlymus dėl specialiųjų ir prioritetinių  projektų atrankos kriterijų</a:t>
            </a:r>
            <a:endParaRPr lang="en-US" sz="1400" b="1" dirty="0">
              <a:solidFill>
                <a:schemeClr val="tx2"/>
              </a:solidFill>
              <a:latin typeface="Calibri" panose="020F0502020204030204" pitchFamily="34" charset="0"/>
              <a:cs typeface="Calibri" panose="020F0502020204030204" pitchFamily="34" charset="0"/>
            </a:endParaRPr>
          </a:p>
        </p:txBody>
      </p:sp>
      <p:sp>
        <p:nvSpPr>
          <p:cNvPr id="40" name="Stačiakampis 39"/>
          <p:cNvSpPr/>
          <p:nvPr/>
        </p:nvSpPr>
        <p:spPr>
          <a:xfrm>
            <a:off x="2387428" y="1764784"/>
            <a:ext cx="1922019" cy="1169551"/>
          </a:xfrm>
          <a:prstGeom prst="rect">
            <a:avLst/>
          </a:prstGeom>
        </p:spPr>
        <p:txBody>
          <a:bodyPr wrap="square">
            <a:spAutoFit/>
          </a:bodyPr>
          <a:lstStyle/>
          <a:p>
            <a:pPr algn="ctr"/>
            <a:r>
              <a:rPr lang="lt-LT" sz="1400" b="1" dirty="0">
                <a:solidFill>
                  <a:schemeClr val="tx2"/>
                </a:solidFill>
                <a:latin typeface="Calibri" panose="020F0502020204030204" pitchFamily="34" charset="0"/>
                <a:cs typeface="Calibri" panose="020F0502020204030204" pitchFamily="34" charset="0"/>
              </a:rPr>
              <a:t>Atrankos kriterijai teikiami EK ir derinimas  su NMA ir partneriais ŽŪM tinklalapyje</a:t>
            </a:r>
            <a:endParaRPr lang="lt-LT" b="1" dirty="0">
              <a:latin typeface="Calibri" panose="020F0502020204030204" pitchFamily="34" charset="0"/>
              <a:cs typeface="Calibri" panose="020F0502020204030204" pitchFamily="34" charset="0"/>
            </a:endParaRPr>
          </a:p>
        </p:txBody>
      </p:sp>
      <p:sp>
        <p:nvSpPr>
          <p:cNvPr id="41" name="Stačiakampis 40"/>
          <p:cNvSpPr/>
          <p:nvPr/>
        </p:nvSpPr>
        <p:spPr>
          <a:xfrm>
            <a:off x="5135594" y="1709746"/>
            <a:ext cx="1394954" cy="1169551"/>
          </a:xfrm>
          <a:prstGeom prst="rect">
            <a:avLst/>
          </a:prstGeom>
        </p:spPr>
        <p:txBody>
          <a:bodyPr wrap="square">
            <a:spAutoFit/>
          </a:bodyPr>
          <a:lstStyle/>
          <a:p>
            <a:pPr algn="ctr"/>
            <a:r>
              <a:rPr lang="lt-LT" sz="1400" b="1" dirty="0">
                <a:latin typeface="Calibri" panose="020F0502020204030204" pitchFamily="34" charset="0"/>
                <a:cs typeface="Calibri" panose="020F0502020204030204" pitchFamily="34" charset="0"/>
              </a:rPr>
              <a:t>Tvirtinamas / keičiamas Projektų finansavimo sąlygų aprašas</a:t>
            </a:r>
          </a:p>
        </p:txBody>
      </p:sp>
      <p:pic>
        <p:nvPicPr>
          <p:cNvPr id="2" name="Picture 10">
            <a:extLst>
              <a:ext uri="{FF2B5EF4-FFF2-40B4-BE49-F238E27FC236}">
                <a16:creationId xmlns:a16="http://schemas.microsoft.com/office/drawing/2014/main" id="{AC2E4797-5CF0-0F21-B327-032AC2CEBC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30" y="411511"/>
            <a:ext cx="2448270" cy="417233"/>
          </a:xfrm>
          <a:prstGeom prst="rect">
            <a:avLst/>
          </a:prstGeom>
        </p:spPr>
      </p:pic>
      <p:pic>
        <p:nvPicPr>
          <p:cNvPr id="3" name="Paveikslėlis 2" descr="LT Bendrai finansuoja Europos Sąjunga_BLACK Outline">
            <a:extLst>
              <a:ext uri="{FF2B5EF4-FFF2-40B4-BE49-F238E27FC236}">
                <a16:creationId xmlns:a16="http://schemas.microsoft.com/office/drawing/2014/main" id="{6596E62F-05D8-F8CA-A41A-654CB941B9F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4679477"/>
            <a:ext cx="2227219" cy="464023"/>
          </a:xfrm>
          <a:prstGeom prst="rect">
            <a:avLst/>
          </a:prstGeom>
          <a:noFill/>
          <a:ln>
            <a:noFill/>
          </a:ln>
        </p:spPr>
      </p:pic>
      <p:pic>
        <p:nvPicPr>
          <p:cNvPr id="4" name="Picture 2" descr="C:\Users\Aniuta\Desktop\lapas2.png">
            <a:extLst>
              <a:ext uri="{FF2B5EF4-FFF2-40B4-BE49-F238E27FC236}">
                <a16:creationId xmlns:a16="http://schemas.microsoft.com/office/drawing/2014/main" id="{E572156B-7E2D-1759-914B-B316EB1EBC82}"/>
              </a:ext>
            </a:extLst>
          </p:cNvPr>
          <p:cNvPicPr>
            <a:picLocks noChangeAspect="1" noChangeArrowheads="1"/>
          </p:cNvPicPr>
          <p:nvPr/>
        </p:nvPicPr>
        <p:blipFill>
          <a:blip r:embed="rId5" cstate="print"/>
          <a:srcRect/>
          <a:stretch>
            <a:fillRect/>
          </a:stretch>
        </p:blipFill>
        <p:spPr bwMode="auto">
          <a:xfrm rot="5400000">
            <a:off x="7388516" y="-30375"/>
            <a:ext cx="1390051" cy="1670060"/>
          </a:xfrm>
          <a:prstGeom prst="rect">
            <a:avLst/>
          </a:prstGeom>
          <a:noFill/>
        </p:spPr>
      </p:pic>
      <p:pic>
        <p:nvPicPr>
          <p:cNvPr id="6" name="Paveikslėlis 5">
            <a:extLst>
              <a:ext uri="{FF2B5EF4-FFF2-40B4-BE49-F238E27FC236}">
                <a16:creationId xmlns:a16="http://schemas.microsoft.com/office/drawing/2014/main" id="{86265D37-5BFF-7AC3-D15C-23D57F65330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63917" y="228395"/>
            <a:ext cx="864097" cy="864097"/>
          </a:xfrm>
          <a:prstGeom prst="rect">
            <a:avLst/>
          </a:prstGeom>
        </p:spPr>
      </p:pic>
    </p:spTree>
    <p:extLst>
      <p:ext uri="{BB962C8B-B14F-4D97-AF65-F5344CB8AC3E}">
        <p14:creationId xmlns:p14="http://schemas.microsoft.com/office/powerpoint/2010/main" val="1961338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041" y="157809"/>
            <a:ext cx="2448270" cy="417233"/>
          </a:xfrm>
          <a:prstGeom prst="rect">
            <a:avLst/>
          </a:prstGeom>
        </p:spPr>
      </p:pic>
      <p:sp>
        <p:nvSpPr>
          <p:cNvPr id="8" name="TextBox 7">
            <a:extLst>
              <a:ext uri="{FF2B5EF4-FFF2-40B4-BE49-F238E27FC236}">
                <a16:creationId xmlns:a16="http://schemas.microsoft.com/office/drawing/2014/main" id="{55943E19-C758-7F7C-33C8-F05267CAF71B}"/>
              </a:ext>
            </a:extLst>
          </p:cNvPr>
          <p:cNvSpPr txBox="1"/>
          <p:nvPr/>
        </p:nvSpPr>
        <p:spPr>
          <a:xfrm>
            <a:off x="2267743" y="112295"/>
            <a:ext cx="6778215" cy="1015663"/>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KVIETIMŲ 2022–2023 METAIS TEIKTI PROJEKTŲ ĮGYVENDINIMO PLANUS IR PRAŠYMUS SKIRTI KOMPENSACIJĄ PLANAS</a:t>
            </a:r>
          </a:p>
        </p:txBody>
      </p:sp>
      <p:pic>
        <p:nvPicPr>
          <p:cNvPr id="16" name="Picture 2" descr="C:\Users\Aniuta\Desktop\lapas2.png">
            <a:extLst>
              <a:ext uri="{FF2B5EF4-FFF2-40B4-BE49-F238E27FC236}">
                <a16:creationId xmlns:a16="http://schemas.microsoft.com/office/drawing/2014/main" id="{C9AC73EF-CB42-2209-BDFA-0600ED1BEDA8}"/>
              </a:ext>
            </a:extLst>
          </p:cNvPr>
          <p:cNvPicPr>
            <a:picLocks noChangeAspect="1" noChangeArrowheads="1"/>
          </p:cNvPicPr>
          <p:nvPr/>
        </p:nvPicPr>
        <p:blipFill>
          <a:blip r:embed="rId3" cstate="print"/>
          <a:srcRect/>
          <a:stretch>
            <a:fillRect/>
          </a:stretch>
        </p:blipFill>
        <p:spPr bwMode="auto">
          <a:xfrm>
            <a:off x="91269" y="2068687"/>
            <a:ext cx="1390051" cy="1670060"/>
          </a:xfrm>
          <a:prstGeom prst="rect">
            <a:avLst/>
          </a:prstGeom>
          <a:noFill/>
        </p:spPr>
      </p:pic>
      <p:pic>
        <p:nvPicPr>
          <p:cNvPr id="2" name="Paveikslėlis 1" descr="LT Bendrai finansuoja Europos Sąjunga_BLACK Outline">
            <a:extLst>
              <a:ext uri="{FF2B5EF4-FFF2-40B4-BE49-F238E27FC236}">
                <a16:creationId xmlns:a16="http://schemas.microsoft.com/office/drawing/2014/main" id="{E22885DF-E309-CDFF-8473-1B2638ED412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4679477"/>
            <a:ext cx="2227219" cy="464023"/>
          </a:xfrm>
          <a:prstGeom prst="rect">
            <a:avLst/>
          </a:prstGeom>
          <a:noFill/>
          <a:ln>
            <a:noFill/>
          </a:ln>
        </p:spPr>
      </p:pic>
      <p:pic>
        <p:nvPicPr>
          <p:cNvPr id="3" name="Paveikslėlis 2">
            <a:extLst>
              <a:ext uri="{FF2B5EF4-FFF2-40B4-BE49-F238E27FC236}">
                <a16:creationId xmlns:a16="http://schemas.microsoft.com/office/drawing/2014/main" id="{99AF1C3E-DE0A-E61B-78CD-1768E9958B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752" y="2571750"/>
            <a:ext cx="864097" cy="864097"/>
          </a:xfrm>
          <a:prstGeom prst="rect">
            <a:avLst/>
          </a:prstGeom>
        </p:spPr>
      </p:pic>
      <p:sp>
        <p:nvSpPr>
          <p:cNvPr id="12" name="TextBox 11">
            <a:extLst>
              <a:ext uri="{FF2B5EF4-FFF2-40B4-BE49-F238E27FC236}">
                <a16:creationId xmlns:a16="http://schemas.microsoft.com/office/drawing/2014/main" id="{A38A2ABC-58AF-101E-56CB-40839D09AF3E}"/>
              </a:ext>
            </a:extLst>
          </p:cNvPr>
          <p:cNvSpPr txBox="1"/>
          <p:nvPr/>
        </p:nvSpPr>
        <p:spPr>
          <a:xfrm>
            <a:off x="1705024" y="1372058"/>
            <a:ext cx="7004224" cy="3539430"/>
          </a:xfrm>
          <a:prstGeom prst="rect">
            <a:avLst/>
          </a:prstGeom>
          <a:noFill/>
        </p:spPr>
        <p:txBody>
          <a:bodyPr wrap="square">
            <a:spAutoFit/>
          </a:bodyPr>
          <a:lstStyle/>
          <a:p>
            <a:pPr algn="just"/>
            <a:r>
              <a:rPr lang="lt-LT" sz="1600" dirty="0">
                <a:latin typeface="Arial" panose="020B0604020202020204" pitchFamily="34" charset="0"/>
                <a:cs typeface="Arial" panose="020B0604020202020204" pitchFamily="34" charset="0"/>
              </a:rPr>
              <a:t>Patvirtintas Lietuvos Respublikos žemės ūkio ministro 2022 m. lapkričio 23 d. įsakymu Nr. 3D-716 „Dėl Lietuvos žuvininkystės sektoriaus 2021–2027 metų programos priemonių ir / arba priemonių veiklos sričių kvietimų 2022–2023 metais teikti projektų įgyvendinimo planus ir prašymus skirti kompensaciją plano patvirtinimo“</a:t>
            </a:r>
          </a:p>
          <a:p>
            <a:pPr algn="just"/>
            <a:r>
              <a:rPr lang="lt-LT" sz="1600" dirty="0">
                <a:latin typeface="Arial" panose="020B0604020202020204" pitchFamily="34" charset="0"/>
                <a:cs typeface="Arial" panose="020B0604020202020204" pitchFamily="34" charset="0"/>
              </a:rPr>
              <a:t>Galima susipažinti ŽŪM tinklalapyje:</a:t>
            </a:r>
          </a:p>
          <a:p>
            <a:pPr algn="just"/>
            <a:r>
              <a:rPr lang="lt-LT" sz="1600" dirty="0">
                <a:latin typeface="Arial" panose="020B0604020202020204" pitchFamily="34" charset="0"/>
                <a:cs typeface="Arial" panose="020B0604020202020204" pitchFamily="34" charset="0"/>
                <a:hlinkClick r:id="rId6"/>
              </a:rPr>
              <a:t>https://zum.lrv.lt/lt/veiklos-sritys/zuvininkyste/es-parama/2021-2027</a:t>
            </a:r>
            <a:endParaRPr lang="lt-LT" sz="1600" dirty="0">
              <a:latin typeface="Arial" panose="020B0604020202020204" pitchFamily="34" charset="0"/>
              <a:cs typeface="Arial" panose="020B0604020202020204" pitchFamily="34" charset="0"/>
            </a:endParaRPr>
          </a:p>
          <a:p>
            <a:pPr algn="just"/>
            <a:endParaRPr lang="lt-LT" sz="1600" dirty="0">
              <a:latin typeface="Arial" panose="020B0604020202020204" pitchFamily="34" charset="0"/>
              <a:cs typeface="Arial" panose="020B0604020202020204" pitchFamily="34" charset="0"/>
            </a:endParaRPr>
          </a:p>
          <a:p>
            <a:pPr algn="just"/>
            <a:r>
              <a:rPr lang="lt-LT" sz="1600" dirty="0">
                <a:latin typeface="Arial" panose="020B0604020202020204" pitchFamily="34" charset="0"/>
                <a:cs typeface="Arial" panose="020B0604020202020204" pitchFamily="34" charset="0"/>
              </a:rPr>
              <a:t>Taip pat NMA tinklalapyje: </a:t>
            </a:r>
            <a:r>
              <a:rPr lang="lt-LT" sz="1600" dirty="0">
                <a:latin typeface="Arial" panose="020B0604020202020204" pitchFamily="34" charset="0"/>
                <a:cs typeface="Arial" panose="020B0604020202020204" pitchFamily="34" charset="0"/>
                <a:hlinkClick r:id="rId7"/>
              </a:rPr>
              <a:t>https://www.nma.lt/</a:t>
            </a:r>
            <a:r>
              <a:rPr lang="lt-LT" sz="1600" dirty="0">
                <a:latin typeface="Arial" panose="020B0604020202020204" pitchFamily="34" charset="0"/>
                <a:cs typeface="Arial" panose="020B0604020202020204" pitchFamily="34" charset="0"/>
              </a:rPr>
              <a:t> pasirinkus „Parama žuvininkystei“</a:t>
            </a:r>
          </a:p>
          <a:p>
            <a:pPr algn="just"/>
            <a:endParaRPr lang="lt-LT" sz="1600" dirty="0">
              <a:latin typeface="Arial" panose="020B0604020202020204" pitchFamily="34" charset="0"/>
              <a:cs typeface="Arial" panose="020B0604020202020204" pitchFamily="34" charset="0"/>
            </a:endParaRPr>
          </a:p>
          <a:p>
            <a:pPr algn="just"/>
            <a:r>
              <a:rPr lang="lt-LT" sz="1600" dirty="0">
                <a:latin typeface="Arial" panose="020B0604020202020204" pitchFamily="34" charset="0"/>
                <a:cs typeface="Arial" panose="020B0604020202020204" pitchFamily="34" charset="0"/>
              </a:rPr>
              <a:t>Taip pat LRV tinklalapyje: </a:t>
            </a:r>
            <a:r>
              <a:rPr lang="lt-LT" sz="1600" dirty="0">
                <a:latin typeface="Arial" panose="020B0604020202020204" pitchFamily="34" charset="0"/>
                <a:cs typeface="Arial" panose="020B0604020202020204" pitchFamily="34" charset="0"/>
                <a:hlinkClick r:id="rId8"/>
              </a:rPr>
              <a:t>https://lrv.lt/</a:t>
            </a:r>
            <a:r>
              <a:rPr lang="lt-LT" sz="1600" dirty="0">
                <a:latin typeface="Arial" panose="020B0604020202020204" pitchFamily="34" charset="0"/>
                <a:cs typeface="Arial" panose="020B0604020202020204" pitchFamily="34" charset="0"/>
              </a:rPr>
              <a:t> pasirinkus „es-fondu-investicijos-lietuvoje-2021-2027-m“ pasirinkus „Lietuvos žuvininkystės sektoriaus programa“ </a:t>
            </a:r>
          </a:p>
        </p:txBody>
      </p:sp>
    </p:spTree>
    <p:extLst>
      <p:ext uri="{BB962C8B-B14F-4D97-AF65-F5344CB8AC3E}">
        <p14:creationId xmlns:p14="http://schemas.microsoft.com/office/powerpoint/2010/main" val="1792165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26A3A"/>
        </a:solidFill>
        <a:effectLst/>
      </p:bgPr>
    </p:bg>
    <p:spTree>
      <p:nvGrpSpPr>
        <p:cNvPr id="1" name=""/>
        <p:cNvGrpSpPr/>
        <p:nvPr/>
      </p:nvGrpSpPr>
      <p:grpSpPr>
        <a:xfrm>
          <a:off x="0" y="0"/>
          <a:ext cx="0" cy="0"/>
          <a:chOff x="0" y="0"/>
          <a:chExt cx="0" cy="0"/>
        </a:xfrm>
      </p:grpSpPr>
      <p:sp>
        <p:nvSpPr>
          <p:cNvPr id="2" name="Stačiakampis 1">
            <a:extLst>
              <a:ext uri="{FF2B5EF4-FFF2-40B4-BE49-F238E27FC236}">
                <a16:creationId xmlns:a16="http://schemas.microsoft.com/office/drawing/2014/main" id="{9DFB8E88-7C4D-94E5-6C31-A8F389661835}"/>
              </a:ext>
            </a:extLst>
          </p:cNvPr>
          <p:cNvSpPr/>
          <p:nvPr/>
        </p:nvSpPr>
        <p:spPr>
          <a:xfrm>
            <a:off x="8244408" y="0"/>
            <a:ext cx="899592" cy="5143500"/>
          </a:xfrm>
          <a:prstGeom prst="rect">
            <a:avLst/>
          </a:prstGeom>
          <a:solidFill>
            <a:srgbClr val="8EC543"/>
          </a:solidFill>
          <a:ln>
            <a:solidFill>
              <a:srgbClr val="8EC5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5" name="Paveikslėlis 4">
            <a:extLst>
              <a:ext uri="{FF2B5EF4-FFF2-40B4-BE49-F238E27FC236}">
                <a16:creationId xmlns:a16="http://schemas.microsoft.com/office/drawing/2014/main" id="{2790F5C9-CE0B-36CD-E5B5-3BA70E761B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0756" y="2214560"/>
            <a:ext cx="3843651" cy="2928940"/>
          </a:xfrm>
          <a:prstGeom prst="rect">
            <a:avLst/>
          </a:prstGeom>
        </p:spPr>
      </p:pic>
      <p:sp>
        <p:nvSpPr>
          <p:cNvPr id="4" name="TextBox 3">
            <a:extLst>
              <a:ext uri="{FF2B5EF4-FFF2-40B4-BE49-F238E27FC236}">
                <a16:creationId xmlns:a16="http://schemas.microsoft.com/office/drawing/2014/main" id="{F4F0F12C-B8D4-1792-EF31-CBDE613E4022}"/>
              </a:ext>
            </a:extLst>
          </p:cNvPr>
          <p:cNvSpPr txBox="1"/>
          <p:nvPr/>
        </p:nvSpPr>
        <p:spPr>
          <a:xfrm>
            <a:off x="539552" y="2499742"/>
            <a:ext cx="2857520" cy="523220"/>
          </a:xfrm>
          <a:prstGeom prst="rect">
            <a:avLst/>
          </a:prstGeom>
          <a:noFill/>
        </p:spPr>
        <p:txBody>
          <a:bodyPr wrap="square" rtlCol="0">
            <a:spAutoFit/>
          </a:bodyPr>
          <a:lstStyle/>
          <a:p>
            <a:r>
              <a:rPr lang="lt-LT" sz="2800" b="1" dirty="0">
                <a:solidFill>
                  <a:srgbClr val="8EC543"/>
                </a:solidFill>
                <a:latin typeface="Arial" pitchFamily="34" charset="0"/>
                <a:cs typeface="Arial" pitchFamily="34" charset="0"/>
              </a:rPr>
              <a:t>Ačiū už dėmesį</a:t>
            </a:r>
            <a:endParaRPr lang="en-GB" sz="2800" b="1" dirty="0">
              <a:solidFill>
                <a:srgbClr val="8EC543"/>
              </a:solidFill>
              <a:latin typeface="Arial" pitchFamily="34" charset="0"/>
              <a:cs typeface="Arial" pitchFamily="34" charset="0"/>
            </a:endParaRPr>
          </a:p>
        </p:txBody>
      </p:sp>
      <p:pic>
        <p:nvPicPr>
          <p:cNvPr id="9" name="Paveikslėlis 8" descr="Paveikslėlis, kuriame yra žinutė&#10;&#10;Automatiškai sugeneruotas aprašymas">
            <a:extLst>
              <a:ext uri="{FF2B5EF4-FFF2-40B4-BE49-F238E27FC236}">
                <a16:creationId xmlns:a16="http://schemas.microsoft.com/office/drawing/2014/main" id="{AF373620-4FF2-859D-6691-1381E07780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721" y="339503"/>
            <a:ext cx="2270055" cy="386862"/>
          </a:xfrm>
          <a:prstGeom prst="rect">
            <a:avLst/>
          </a:prstGeom>
        </p:spPr>
      </p:pic>
    </p:spTree>
    <p:extLst>
      <p:ext uri="{BB962C8B-B14F-4D97-AF65-F5344CB8AC3E}">
        <p14:creationId xmlns:p14="http://schemas.microsoft.com/office/powerpoint/2010/main" val="2612706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460579"/>
            <a:ext cx="2448270" cy="417233"/>
          </a:xfrm>
          <a:prstGeom prst="rect">
            <a:avLst/>
          </a:prstGeom>
        </p:spPr>
      </p:pic>
      <p:pic>
        <p:nvPicPr>
          <p:cNvPr id="16" name="Picture 2" descr="C:\Users\Aniuta\Desktop\lapas2.png">
            <a:extLst>
              <a:ext uri="{FF2B5EF4-FFF2-40B4-BE49-F238E27FC236}">
                <a16:creationId xmlns:a16="http://schemas.microsoft.com/office/drawing/2014/main" id="{C9AC73EF-CB42-2209-BDFA-0600ED1BEDA8}"/>
              </a:ext>
            </a:extLst>
          </p:cNvPr>
          <p:cNvPicPr>
            <a:picLocks noChangeAspect="1" noChangeArrowheads="1"/>
          </p:cNvPicPr>
          <p:nvPr/>
        </p:nvPicPr>
        <p:blipFill>
          <a:blip r:embed="rId3" cstate="print"/>
          <a:srcRect/>
          <a:stretch>
            <a:fillRect/>
          </a:stretch>
        </p:blipFill>
        <p:spPr bwMode="auto">
          <a:xfrm rot="20872673">
            <a:off x="171774" y="2244863"/>
            <a:ext cx="1390051" cy="1670060"/>
          </a:xfrm>
          <a:prstGeom prst="rect">
            <a:avLst/>
          </a:prstGeom>
          <a:noFill/>
        </p:spPr>
      </p:pic>
      <p:pic>
        <p:nvPicPr>
          <p:cNvPr id="2" name="Paveikslėlis 1" descr="LT Bendrai finansuoja Europos Sąjunga_BLACK Outline">
            <a:extLst>
              <a:ext uri="{FF2B5EF4-FFF2-40B4-BE49-F238E27FC236}">
                <a16:creationId xmlns:a16="http://schemas.microsoft.com/office/drawing/2014/main" id="{E22885DF-E309-CDFF-8473-1B2638ED412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4679477"/>
            <a:ext cx="2227219" cy="464023"/>
          </a:xfrm>
          <a:prstGeom prst="rect">
            <a:avLst/>
          </a:prstGeom>
          <a:noFill/>
          <a:ln>
            <a:noFill/>
          </a:ln>
        </p:spPr>
      </p:pic>
      <p:pic>
        <p:nvPicPr>
          <p:cNvPr id="3" name="Paveikslėlis 2">
            <a:extLst>
              <a:ext uri="{FF2B5EF4-FFF2-40B4-BE49-F238E27FC236}">
                <a16:creationId xmlns:a16="http://schemas.microsoft.com/office/drawing/2014/main" id="{99AF1C3E-DE0A-E61B-78CD-1768E9958B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752" y="2571750"/>
            <a:ext cx="864097" cy="864097"/>
          </a:xfrm>
          <a:prstGeom prst="rect">
            <a:avLst/>
          </a:prstGeom>
        </p:spPr>
      </p:pic>
      <p:sp>
        <p:nvSpPr>
          <p:cNvPr id="4" name="TextBox 3">
            <a:extLst>
              <a:ext uri="{FF2B5EF4-FFF2-40B4-BE49-F238E27FC236}">
                <a16:creationId xmlns:a16="http://schemas.microsoft.com/office/drawing/2014/main" id="{35910D5D-B3A2-3ABE-C831-2329CA384D79}"/>
              </a:ext>
            </a:extLst>
          </p:cNvPr>
          <p:cNvSpPr txBox="1"/>
          <p:nvPr/>
        </p:nvSpPr>
        <p:spPr>
          <a:xfrm>
            <a:off x="2144515" y="1275606"/>
            <a:ext cx="6459933" cy="175432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Lietuvos žuvininkystės sektoriaus 2021–2027 m. programa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siekiama įgyvendinti Europos Sąjungos (ES) bendrą žuvininkystės politiką (BŽP) ir ES politikos prioritetus. Fondas tikslas skatinti tvarų Lietuvos akvakultūros ir žvejybos sektoriaus augimą, inovacijas bei regionų vystymąsi.</a:t>
            </a:r>
          </a:p>
        </p:txBody>
      </p:sp>
    </p:spTree>
    <p:extLst>
      <p:ext uri="{BB962C8B-B14F-4D97-AF65-F5344CB8AC3E}">
        <p14:creationId xmlns:p14="http://schemas.microsoft.com/office/powerpoint/2010/main" val="3237638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460579"/>
            <a:ext cx="2448270" cy="417233"/>
          </a:xfrm>
          <a:prstGeom prst="rect">
            <a:avLst/>
          </a:prstGeom>
        </p:spPr>
      </p:pic>
      <p:pic>
        <p:nvPicPr>
          <p:cNvPr id="16" name="Picture 2" descr="C:\Users\Aniuta\Desktop\lapas2.png">
            <a:extLst>
              <a:ext uri="{FF2B5EF4-FFF2-40B4-BE49-F238E27FC236}">
                <a16:creationId xmlns:a16="http://schemas.microsoft.com/office/drawing/2014/main" id="{C9AC73EF-CB42-2209-BDFA-0600ED1BEDA8}"/>
              </a:ext>
            </a:extLst>
          </p:cNvPr>
          <p:cNvPicPr>
            <a:picLocks noChangeAspect="1" noChangeArrowheads="1"/>
          </p:cNvPicPr>
          <p:nvPr/>
        </p:nvPicPr>
        <p:blipFill>
          <a:blip r:embed="rId4" cstate="print"/>
          <a:srcRect/>
          <a:stretch>
            <a:fillRect/>
          </a:stretch>
        </p:blipFill>
        <p:spPr bwMode="auto">
          <a:xfrm rot="20872673">
            <a:off x="171774" y="2244863"/>
            <a:ext cx="1390051" cy="1670060"/>
          </a:xfrm>
          <a:prstGeom prst="rect">
            <a:avLst/>
          </a:prstGeom>
          <a:noFill/>
        </p:spPr>
      </p:pic>
      <p:pic>
        <p:nvPicPr>
          <p:cNvPr id="2" name="Paveikslėlis 1" descr="LT Bendrai finansuoja Europos Sąjunga_BLACK Outline">
            <a:extLst>
              <a:ext uri="{FF2B5EF4-FFF2-40B4-BE49-F238E27FC236}">
                <a16:creationId xmlns:a16="http://schemas.microsoft.com/office/drawing/2014/main" id="{E22885DF-E309-CDFF-8473-1B2638ED412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8264" y="4679477"/>
            <a:ext cx="2227219" cy="464023"/>
          </a:xfrm>
          <a:prstGeom prst="rect">
            <a:avLst/>
          </a:prstGeom>
          <a:noFill/>
          <a:ln>
            <a:noFill/>
          </a:ln>
        </p:spPr>
      </p:pic>
      <p:pic>
        <p:nvPicPr>
          <p:cNvPr id="3" name="Paveikslėlis 2">
            <a:extLst>
              <a:ext uri="{FF2B5EF4-FFF2-40B4-BE49-F238E27FC236}">
                <a16:creationId xmlns:a16="http://schemas.microsoft.com/office/drawing/2014/main" id="{99AF1C3E-DE0A-E61B-78CD-1768E9958B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4752" y="2571750"/>
            <a:ext cx="864097" cy="864097"/>
          </a:xfrm>
          <a:prstGeom prst="rect">
            <a:avLst/>
          </a:prstGeom>
        </p:spPr>
      </p:pic>
      <p:sp>
        <p:nvSpPr>
          <p:cNvPr id="4" name="TextBox 3">
            <a:extLst>
              <a:ext uri="{FF2B5EF4-FFF2-40B4-BE49-F238E27FC236}">
                <a16:creationId xmlns:a16="http://schemas.microsoft.com/office/drawing/2014/main" id="{35910D5D-B3A2-3ABE-C831-2329CA384D79}"/>
              </a:ext>
            </a:extLst>
          </p:cNvPr>
          <p:cNvSpPr txBox="1"/>
          <p:nvPr/>
        </p:nvSpPr>
        <p:spPr>
          <a:xfrm>
            <a:off x="2144515" y="1275606"/>
            <a:ext cx="6459933"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algn="just" rtl="0" eaLnBrk="1" fontAlgn="ctr" latinLnBrk="0" hangingPunct="1">
              <a:spcBef>
                <a:spcPts val="0"/>
              </a:spcBef>
              <a:spcAft>
                <a:spcPts val="0"/>
              </a:spcAft>
            </a:pPr>
            <a:r>
              <a:rPr lang="lt-LT" sz="1800" b="0" i="0" u="none" strike="noStrike" kern="1200" dirty="0">
                <a:solidFill>
                  <a:srgbClr val="000000"/>
                </a:solidFill>
                <a:effectLst/>
                <a:latin typeface="Arial" panose="020B0604020202020204" pitchFamily="34" charset="0"/>
                <a:cs typeface="Arial" panose="020B0604020202020204" pitchFamily="34" charset="0"/>
              </a:rPr>
              <a:t>1. Tausios žvejybos skatinimas</a:t>
            </a:r>
            <a:endParaRPr lang="lt-LT" sz="1800" b="0" i="0" u="none" strike="noStrike" dirty="0">
              <a:effectLst/>
              <a:latin typeface="Arial" panose="020B0604020202020204" pitchFamily="34" charset="0"/>
            </a:endParaRPr>
          </a:p>
          <a:p>
            <a:pPr marL="0" algn="just" rtl="0" eaLnBrk="1" fontAlgn="ctr" latinLnBrk="0" hangingPunct="1">
              <a:spcBef>
                <a:spcPts val="0"/>
              </a:spcBef>
              <a:spcAft>
                <a:spcPts val="0"/>
              </a:spcAft>
            </a:pPr>
            <a:r>
              <a:rPr lang="lt-LT" sz="1800" b="0" i="0" u="none" strike="noStrike" kern="1200" dirty="0">
                <a:solidFill>
                  <a:srgbClr val="000000"/>
                </a:solidFill>
                <a:effectLst/>
                <a:latin typeface="Arial" panose="020B0604020202020204" pitchFamily="34" charset="0"/>
                <a:cs typeface="Arial" panose="020B0604020202020204" pitchFamily="34" charset="0"/>
              </a:rPr>
              <a:t>ir vandens biologinių išteklių atkūrimas ir išsaugojimas</a:t>
            </a:r>
            <a:endParaRPr lang="lt-LT" sz="1800" b="0" i="0" u="none" strike="noStrike" dirty="0">
              <a:effectLst/>
              <a:latin typeface="Arial" panose="020B0604020202020204" pitchFamily="34" charset="0"/>
            </a:endParaRPr>
          </a:p>
          <a:p>
            <a:pPr marL="0" algn="l" rtl="0" eaLnBrk="1" fontAlgn="ctr" latinLnBrk="0" hangingPunct="1">
              <a:spcBef>
                <a:spcPts val="0"/>
              </a:spcBef>
              <a:spcAft>
                <a:spcPts val="0"/>
              </a:spcAft>
            </a:pPr>
            <a:r>
              <a:rPr lang="lt-LT" sz="1800" b="0" i="0" u="none" strike="noStrike" kern="1200" dirty="0">
                <a:solidFill>
                  <a:srgbClr val="000000"/>
                </a:solidFill>
                <a:effectLst/>
                <a:latin typeface="Arial" panose="020B0604020202020204" pitchFamily="34" charset="0"/>
                <a:cs typeface="Arial" panose="020B0604020202020204" pitchFamily="34" charset="0"/>
              </a:rPr>
              <a:t>2. Darnios akvakultūros veiklos skatinimas ir žvejybos bei akvakultūros produktų perdirbimas ir prekyba jais, taip prisidedant prie aprūpinimo maistu saugumo Sąjungoje</a:t>
            </a:r>
            <a:endParaRPr lang="lt-LT" sz="1800" b="0" i="0" u="none" strike="noStrike" dirty="0">
              <a:effectLst/>
              <a:latin typeface="Arial" panose="020B0604020202020204" pitchFamily="34" charset="0"/>
            </a:endParaRPr>
          </a:p>
          <a:p>
            <a:pPr marL="0" algn="l" rtl="0" eaLnBrk="1" fontAlgn="ctr" latinLnBrk="0" hangingPunct="1">
              <a:spcBef>
                <a:spcPts val="0"/>
              </a:spcBef>
              <a:spcAft>
                <a:spcPts val="0"/>
              </a:spcAft>
            </a:pPr>
            <a:r>
              <a:rPr lang="lt-LT" sz="1800" b="0" i="0" u="none" strike="noStrike" kern="1200" dirty="0">
                <a:solidFill>
                  <a:srgbClr val="000000"/>
                </a:solidFill>
                <a:effectLst/>
                <a:latin typeface="Arial" panose="020B0604020202020204" pitchFamily="34" charset="0"/>
                <a:cs typeface="Arial" panose="020B0604020202020204" pitchFamily="34" charset="0"/>
              </a:rPr>
              <a:t>3. Sąlygų tvariai mėlynajai ekonomikai pakrantės rajonuose ir salų bei krašto gilumos vietovėse sudarymas ir  žvejybos bei akvakultūros bendruomenių vystymosi skatinimas </a:t>
            </a:r>
            <a:endParaRPr lang="lt-LT" sz="1800" b="0" i="0" u="none" strike="noStrike" dirty="0">
              <a:effectLst/>
              <a:latin typeface="Arial" panose="020B0604020202020204" pitchFamily="34" charset="0"/>
            </a:endParaRPr>
          </a:p>
          <a:p>
            <a:pPr marL="0" algn="l" rtl="0" eaLnBrk="1" fontAlgn="ctr" latinLnBrk="0" hangingPunct="1">
              <a:spcBef>
                <a:spcPts val="0"/>
              </a:spcBef>
              <a:spcAft>
                <a:spcPts val="0"/>
              </a:spcAft>
            </a:pPr>
            <a:r>
              <a:rPr lang="lt-LT" sz="1800" b="0" i="0" u="none" strike="noStrike" kern="1200" dirty="0">
                <a:solidFill>
                  <a:srgbClr val="000000"/>
                </a:solidFill>
                <a:effectLst/>
                <a:latin typeface="Arial" panose="020B0604020202020204" pitchFamily="34" charset="0"/>
                <a:cs typeface="Arial" panose="020B0604020202020204" pitchFamily="34" charset="0"/>
              </a:rPr>
              <a:t>4. Tarptautinio vandenynų valdymo stiprinimas ir saugių, apsaugotų, švarių ir tvariai valdomų jūrų bei vandenynų užtikrinimas</a:t>
            </a:r>
            <a:endParaRPr lang="lt-LT" sz="1800" b="0" i="0" u="none" strike="noStrike" dirty="0">
              <a:effectLst/>
              <a:latin typeface="Arial" panose="020B0604020202020204" pitchFamily="34" charset="0"/>
            </a:endParaRPr>
          </a:p>
        </p:txBody>
      </p:sp>
      <p:sp>
        <p:nvSpPr>
          <p:cNvPr id="8" name="Pavadinimas 7">
            <a:extLst>
              <a:ext uri="{FF2B5EF4-FFF2-40B4-BE49-F238E27FC236}">
                <a16:creationId xmlns:a16="http://schemas.microsoft.com/office/drawing/2014/main" id="{2BCAFB4B-6399-5ED5-10ED-CA6F06F3AB52}"/>
              </a:ext>
            </a:extLst>
          </p:cNvPr>
          <p:cNvSpPr>
            <a:spLocks noGrp="1"/>
          </p:cNvSpPr>
          <p:nvPr>
            <p:ph type="title"/>
          </p:nvPr>
        </p:nvSpPr>
        <p:spPr>
          <a:xfrm>
            <a:off x="611560" y="243993"/>
            <a:ext cx="8229600" cy="857250"/>
          </a:xfrm>
        </p:spPr>
        <p:txBody>
          <a:bodyPr>
            <a:normAutofit fontScale="90000"/>
          </a:bodyPr>
          <a:lstStyle/>
          <a:p>
            <a:br>
              <a:rPr lang="lt-LT" sz="2700" b="1" dirty="0">
                <a:solidFill>
                  <a:srgbClr val="8EC543"/>
                </a:solidFill>
                <a:latin typeface="Arial" pitchFamily="34" charset="0"/>
                <a:cs typeface="Arial" pitchFamily="34" charset="0"/>
              </a:rPr>
            </a:br>
            <a:br>
              <a:rPr lang="lt-LT" sz="2700" b="1" dirty="0">
                <a:solidFill>
                  <a:srgbClr val="8EC543"/>
                </a:solidFill>
                <a:latin typeface="Arial" pitchFamily="34" charset="0"/>
                <a:cs typeface="Arial" pitchFamily="34" charset="0"/>
              </a:rPr>
            </a:br>
            <a:r>
              <a:rPr lang="lt-LT" sz="2700" b="1" dirty="0">
                <a:solidFill>
                  <a:srgbClr val="8EC543"/>
                </a:solidFill>
                <a:latin typeface="Arial" pitchFamily="34" charset="0"/>
                <a:cs typeface="Arial" pitchFamily="34" charset="0"/>
              </a:rPr>
              <a:t>		</a:t>
            </a:r>
            <a:r>
              <a:rPr lang="lt-LT" sz="3100" b="1" dirty="0">
                <a:solidFill>
                  <a:srgbClr val="8EC543"/>
                </a:solidFill>
                <a:latin typeface="Arial" pitchFamily="34" charset="0"/>
                <a:cs typeface="Arial" pitchFamily="34" charset="0"/>
              </a:rPr>
              <a:t>Programos prioritetai </a:t>
            </a:r>
            <a:br>
              <a:rPr lang="en-GB" sz="4400" b="1" dirty="0">
                <a:solidFill>
                  <a:srgbClr val="8EC543"/>
                </a:solidFill>
                <a:latin typeface="Arial" pitchFamily="34" charset="0"/>
                <a:cs typeface="Arial" pitchFamily="34" charset="0"/>
              </a:rPr>
            </a:br>
            <a:endParaRPr lang="lt-LT" dirty="0"/>
          </a:p>
        </p:txBody>
      </p:sp>
      <p:sp>
        <p:nvSpPr>
          <p:cNvPr id="9" name="Turinio vietos rezervavimo ženklas 8">
            <a:extLst>
              <a:ext uri="{FF2B5EF4-FFF2-40B4-BE49-F238E27FC236}">
                <a16:creationId xmlns:a16="http://schemas.microsoft.com/office/drawing/2014/main" id="{877DEADD-BCC7-AC2E-315E-54EF983A26B2}"/>
              </a:ext>
            </a:extLst>
          </p:cNvPr>
          <p:cNvSpPr>
            <a:spLocks noGrp="1"/>
          </p:cNvSpPr>
          <p:nvPr>
            <p:ph idx="1"/>
          </p:nvPr>
        </p:nvSpPr>
        <p:spPr/>
        <p:txBody>
          <a:bodyPr/>
          <a:lstStyle/>
          <a:p>
            <a:endParaRPr lang="lt-LT" dirty="0"/>
          </a:p>
        </p:txBody>
      </p:sp>
    </p:spTree>
    <p:extLst>
      <p:ext uri="{BB962C8B-B14F-4D97-AF65-F5344CB8AC3E}">
        <p14:creationId xmlns:p14="http://schemas.microsoft.com/office/powerpoint/2010/main" val="3323197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tačiakampis 10">
            <a:extLst>
              <a:ext uri="{FF2B5EF4-FFF2-40B4-BE49-F238E27FC236}">
                <a16:creationId xmlns:a16="http://schemas.microsoft.com/office/drawing/2014/main" id="{777C080D-46C9-8F52-9377-9FE61865EEC2}"/>
              </a:ext>
            </a:extLst>
          </p:cNvPr>
          <p:cNvSpPr/>
          <p:nvPr/>
        </p:nvSpPr>
        <p:spPr>
          <a:xfrm>
            <a:off x="618640" y="1059582"/>
            <a:ext cx="3953360" cy="3528392"/>
          </a:xfrm>
          <a:prstGeom prst="rect">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Lygiašonis trikampis 11">
            <a:extLst>
              <a:ext uri="{FF2B5EF4-FFF2-40B4-BE49-F238E27FC236}">
                <a16:creationId xmlns:a16="http://schemas.microsoft.com/office/drawing/2014/main" id="{6A489E43-F4E5-6F64-4D3D-B1EF98A71EB3}"/>
              </a:ext>
            </a:extLst>
          </p:cNvPr>
          <p:cNvSpPr/>
          <p:nvPr/>
        </p:nvSpPr>
        <p:spPr>
          <a:xfrm rot="5400000">
            <a:off x="3443865" y="2224569"/>
            <a:ext cx="976262" cy="694363"/>
          </a:xfrm>
          <a:prstGeom prst="triangle">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extBox 17">
            <a:extLst>
              <a:ext uri="{FF2B5EF4-FFF2-40B4-BE49-F238E27FC236}">
                <a16:creationId xmlns:a16="http://schemas.microsoft.com/office/drawing/2014/main" id="{6F80D117-340F-8D03-0CDE-449CEC2E8C3E}"/>
              </a:ext>
            </a:extLst>
          </p:cNvPr>
          <p:cNvSpPr txBox="1"/>
          <p:nvPr/>
        </p:nvSpPr>
        <p:spPr>
          <a:xfrm>
            <a:off x="760298" y="1561662"/>
            <a:ext cx="3518880" cy="2246769"/>
          </a:xfrm>
          <a:prstGeom prst="rect">
            <a:avLst/>
          </a:prstGeom>
          <a:noFill/>
        </p:spPr>
        <p:txBody>
          <a:bodyPr wrap="square" rtlCol="0">
            <a:spAutoFit/>
          </a:bodyPr>
          <a:lstStyle/>
          <a:p>
            <a:pPr algn="ctr"/>
            <a:r>
              <a:rPr lang="lt-LT" sz="2000" b="1" dirty="0">
                <a:solidFill>
                  <a:schemeClr val="bg1"/>
                </a:solidFill>
                <a:latin typeface="Arial" pitchFamily="34" charset="0"/>
                <a:cs typeface="Arial" pitchFamily="34" charset="0"/>
              </a:rPr>
              <a:t>1 PRIORITETAS. </a:t>
            </a:r>
          </a:p>
          <a:p>
            <a:pPr algn="ctr"/>
            <a:endParaRPr lang="lt-LT" sz="2000" b="1" dirty="0">
              <a:solidFill>
                <a:schemeClr val="bg1"/>
              </a:solidFill>
              <a:latin typeface="Arial" pitchFamily="34" charset="0"/>
              <a:cs typeface="Arial" pitchFamily="34" charset="0"/>
            </a:endParaRPr>
          </a:p>
          <a:p>
            <a:pPr algn="ctr"/>
            <a:r>
              <a:rPr lang="lt-LT" sz="2000" b="1" dirty="0">
                <a:solidFill>
                  <a:schemeClr val="bg1"/>
                </a:solidFill>
                <a:latin typeface="Arial" pitchFamily="34" charset="0"/>
                <a:cs typeface="Arial" pitchFamily="34" charset="0"/>
              </a:rPr>
              <a:t>Tausios žvejybos skatinimas</a:t>
            </a:r>
          </a:p>
          <a:p>
            <a:pPr algn="ctr"/>
            <a:r>
              <a:rPr lang="lt-LT" sz="2000" b="1" dirty="0">
                <a:solidFill>
                  <a:schemeClr val="bg1"/>
                </a:solidFill>
                <a:latin typeface="Arial" pitchFamily="34" charset="0"/>
                <a:cs typeface="Arial" pitchFamily="34" charset="0"/>
              </a:rPr>
              <a:t>ir vandens biologinių išteklių atkūrimas ir išsaugojimas</a:t>
            </a:r>
          </a:p>
        </p:txBody>
      </p:sp>
      <p:pic>
        <p:nvPicPr>
          <p:cNvPr id="23" name="Picture 10">
            <a:extLst>
              <a:ext uri="{FF2B5EF4-FFF2-40B4-BE49-F238E27FC236}">
                <a16:creationId xmlns:a16="http://schemas.microsoft.com/office/drawing/2014/main" id="{B340A2EC-B73D-7DBA-61CD-C8D3932B35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30" y="411511"/>
            <a:ext cx="2448270" cy="417233"/>
          </a:xfrm>
          <a:prstGeom prst="rect">
            <a:avLst/>
          </a:prstGeom>
        </p:spPr>
      </p:pic>
      <p:pic>
        <p:nvPicPr>
          <p:cNvPr id="2" name="Paveikslėlis 1">
            <a:extLst>
              <a:ext uri="{FF2B5EF4-FFF2-40B4-BE49-F238E27FC236}">
                <a16:creationId xmlns:a16="http://schemas.microsoft.com/office/drawing/2014/main" id="{1C21A6BC-0D7E-F6BE-803D-D986FFDB9C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23477"/>
            <a:ext cx="829030" cy="864097"/>
          </a:xfrm>
          <a:prstGeom prst="rect">
            <a:avLst/>
          </a:prstGeom>
        </p:spPr>
      </p:pic>
      <p:pic>
        <p:nvPicPr>
          <p:cNvPr id="1028" name="Picture 4" descr="Mediterranean Blue Economy Stakeholder Platform">
            <a:extLst>
              <a:ext uri="{FF2B5EF4-FFF2-40B4-BE49-F238E27FC236}">
                <a16:creationId xmlns:a16="http://schemas.microsoft.com/office/drawing/2014/main" id="{3C041756-5694-26C4-F525-B8B1AFB0015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059582"/>
            <a:ext cx="4003054" cy="35283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Aniuta\Desktop\lapas2.png">
            <a:extLst>
              <a:ext uri="{FF2B5EF4-FFF2-40B4-BE49-F238E27FC236}">
                <a16:creationId xmlns:a16="http://schemas.microsoft.com/office/drawing/2014/main" id="{6360E11D-A57C-5195-E45B-E6A8C816C7EE}"/>
              </a:ext>
            </a:extLst>
          </p:cNvPr>
          <p:cNvPicPr>
            <a:picLocks noChangeAspect="1" noChangeArrowheads="1"/>
          </p:cNvPicPr>
          <p:nvPr/>
        </p:nvPicPr>
        <p:blipFill>
          <a:blip r:embed="rId5" cstate="print"/>
          <a:srcRect/>
          <a:stretch>
            <a:fillRect/>
          </a:stretch>
        </p:blipFill>
        <p:spPr bwMode="auto">
          <a:xfrm rot="5400000">
            <a:off x="7337820" y="-140003"/>
            <a:ext cx="1390051" cy="1670060"/>
          </a:xfrm>
          <a:prstGeom prst="rect">
            <a:avLst/>
          </a:prstGeom>
          <a:noFill/>
        </p:spPr>
      </p:pic>
    </p:spTree>
    <p:extLst>
      <p:ext uri="{BB962C8B-B14F-4D97-AF65-F5344CB8AC3E}">
        <p14:creationId xmlns:p14="http://schemas.microsoft.com/office/powerpoint/2010/main" val="2211178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68" y="289580"/>
            <a:ext cx="2448270" cy="417233"/>
          </a:xfrm>
          <a:prstGeom prst="rect">
            <a:avLst/>
          </a:prstGeom>
        </p:spPr>
      </p:pic>
      <p:sp>
        <p:nvSpPr>
          <p:cNvPr id="4" name="TextBox 3">
            <a:extLst>
              <a:ext uri="{FF2B5EF4-FFF2-40B4-BE49-F238E27FC236}">
                <a16:creationId xmlns:a16="http://schemas.microsoft.com/office/drawing/2014/main" id="{CC665958-90A6-4246-D8AB-CB9CEB38F6F3}"/>
              </a:ext>
            </a:extLst>
          </p:cNvPr>
          <p:cNvSpPr txBox="1"/>
          <p:nvPr/>
        </p:nvSpPr>
        <p:spPr>
          <a:xfrm>
            <a:off x="5572132" y="1109953"/>
            <a:ext cx="1071570" cy="461665"/>
          </a:xfrm>
          <a:prstGeom prst="rect">
            <a:avLst/>
          </a:prstGeom>
          <a:noFill/>
        </p:spPr>
        <p:txBody>
          <a:bodyPr wrap="square" rtlCol="0">
            <a:spAutoFit/>
          </a:bodyPr>
          <a:lstStyle/>
          <a:p>
            <a:r>
              <a:rPr lang="lt-LT" sz="1200" dirty="0">
                <a:solidFill>
                  <a:schemeClr val="bg1"/>
                </a:solidFill>
                <a:latin typeface="Arial" pitchFamily="34" charset="0"/>
                <a:cs typeface="Arial" pitchFamily="34" charset="0"/>
              </a:rPr>
              <a:t>Akcentinis</a:t>
            </a:r>
          </a:p>
          <a:p>
            <a:r>
              <a:rPr lang="lt-LT" sz="1200" dirty="0">
                <a:solidFill>
                  <a:schemeClr val="bg1"/>
                </a:solidFill>
                <a:latin typeface="Arial" pitchFamily="34" charset="0"/>
                <a:cs typeface="Arial" pitchFamily="34" charset="0"/>
              </a:rPr>
              <a:t>tekstas</a:t>
            </a:r>
            <a:endParaRPr lang="en-GB" sz="1200" dirty="0">
              <a:solidFill>
                <a:schemeClr val="bg1"/>
              </a:solidFill>
              <a:latin typeface="Arial" pitchFamily="34" charset="0"/>
              <a:cs typeface="Arial" pitchFamily="34" charset="0"/>
            </a:endParaRPr>
          </a:p>
        </p:txBody>
      </p:sp>
      <p:sp>
        <p:nvSpPr>
          <p:cNvPr id="5" name="TextBox 4">
            <a:extLst>
              <a:ext uri="{FF2B5EF4-FFF2-40B4-BE49-F238E27FC236}">
                <a16:creationId xmlns:a16="http://schemas.microsoft.com/office/drawing/2014/main" id="{A98059BB-6327-F307-2A38-D602217CA561}"/>
              </a:ext>
            </a:extLst>
          </p:cNvPr>
          <p:cNvSpPr txBox="1"/>
          <p:nvPr/>
        </p:nvSpPr>
        <p:spPr>
          <a:xfrm>
            <a:off x="2444967" y="84253"/>
            <a:ext cx="5632064" cy="1015663"/>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1.1 Stiprinti ekonominiu, socialiniu ir aplinkosaugos požiūriu darnią žvejybos veiklą </a:t>
            </a:r>
            <a:endParaRPr lang="en-GB" sz="2000" b="1" dirty="0">
              <a:solidFill>
                <a:srgbClr val="8EC543"/>
              </a:solidFill>
              <a:latin typeface="Arial" pitchFamily="34" charset="0"/>
              <a:cs typeface="Arial" pitchFamily="34" charset="0"/>
            </a:endParaRPr>
          </a:p>
        </p:txBody>
      </p:sp>
      <p:sp>
        <p:nvSpPr>
          <p:cNvPr id="12" name="Rounded Rectangle 74">
            <a:extLst>
              <a:ext uri="{FF2B5EF4-FFF2-40B4-BE49-F238E27FC236}">
                <a16:creationId xmlns:a16="http://schemas.microsoft.com/office/drawing/2014/main" id="{75DFB337-13E7-4BB2-7B37-CB4C206CA5F6}"/>
              </a:ext>
            </a:extLst>
          </p:cNvPr>
          <p:cNvSpPr/>
          <p:nvPr/>
        </p:nvSpPr>
        <p:spPr>
          <a:xfrm>
            <a:off x="161216" y="1540117"/>
            <a:ext cx="2163799" cy="3105186"/>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3" name="TextBox 12">
            <a:extLst>
              <a:ext uri="{FF2B5EF4-FFF2-40B4-BE49-F238E27FC236}">
                <a16:creationId xmlns:a16="http://schemas.microsoft.com/office/drawing/2014/main" id="{D83A8EF4-097A-713D-243B-7017A605BF39}"/>
              </a:ext>
            </a:extLst>
          </p:cNvPr>
          <p:cNvSpPr txBox="1"/>
          <p:nvPr/>
        </p:nvSpPr>
        <p:spPr>
          <a:xfrm>
            <a:off x="226087" y="2122365"/>
            <a:ext cx="2049834" cy="2215991"/>
          </a:xfrm>
          <a:prstGeom prst="rect">
            <a:avLst/>
          </a:prstGeom>
          <a:noFill/>
        </p:spPr>
        <p:txBody>
          <a:bodyPr wrap="square" lIns="0" tIns="0" rIns="0" bIns="0" rtlCol="0">
            <a:spAutoFit/>
          </a:bodyPr>
          <a:lstStyle/>
          <a:p>
            <a:pPr algn="ctr"/>
            <a:r>
              <a:rPr lang="lt-LT" sz="1200" dirty="0">
                <a:solidFill>
                  <a:schemeClr val="accent1"/>
                </a:solidFill>
                <a:latin typeface="Arial" panose="020B0604020202020204" pitchFamily="34" charset="0"/>
                <a:cs typeface="Arial" panose="020B0604020202020204" pitchFamily="34" charset="0"/>
              </a:rPr>
              <a:t>Numatomas biudžetas: </a:t>
            </a:r>
            <a:r>
              <a:rPr lang="lt-LT" sz="1200" b="1" dirty="0">
                <a:solidFill>
                  <a:schemeClr val="accent1"/>
                </a:solidFill>
                <a:latin typeface="Arial" panose="020B0604020202020204" pitchFamily="34" charset="0"/>
                <a:cs typeface="Arial" panose="020B0604020202020204" pitchFamily="34" charset="0"/>
              </a:rPr>
              <a:t>5 mln. Eur</a:t>
            </a:r>
          </a:p>
          <a:p>
            <a:pPr algn="ctr"/>
            <a:endParaRPr lang="lt-LT" sz="1200" dirty="0">
              <a:latin typeface="Arial" panose="020B0604020202020204" pitchFamily="34" charset="0"/>
              <a:cs typeface="Arial" panose="020B0604020202020204" pitchFamily="34" charset="0"/>
            </a:endParaRPr>
          </a:p>
          <a:p>
            <a:pPr algn="ctr"/>
            <a:r>
              <a:rPr lang="lt-LT" sz="1200" dirty="0">
                <a:latin typeface="Arial" panose="020B0604020202020204" pitchFamily="34" charset="0"/>
                <a:cs typeface="Arial" panose="020B0604020202020204" pitchFamily="34" charset="0"/>
              </a:rPr>
              <a:t>Parama teikiama investicijoms į sužvejoto laimikio pridėtinės vertės kūrimą (įskaitant apdirbimą ir perdirbimą), tiesioginį pardavimą, </a:t>
            </a:r>
            <a:r>
              <a:rPr lang="lt-LT" sz="1200" dirty="0" err="1">
                <a:latin typeface="Arial" panose="020B0604020202020204" pitchFamily="34" charset="0"/>
                <a:cs typeface="Arial" panose="020B0604020202020204" pitchFamily="34" charset="0"/>
              </a:rPr>
              <a:t>dekarbonizaciją</a:t>
            </a:r>
            <a:r>
              <a:rPr lang="lt-LT" sz="1200" dirty="0">
                <a:latin typeface="Arial" panose="020B0604020202020204" pitchFamily="34" charset="0"/>
                <a:cs typeface="Arial" panose="020B0604020202020204" pitchFamily="34" charset="0"/>
              </a:rPr>
              <a:t>, saugos laivuose, darbo ir higienos sąlygų gerinimą, pažangių žvejybos metodų taikymą</a:t>
            </a:r>
            <a:endParaRPr lang="en-US" sz="12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CD930C3-3F9D-3E8D-1871-77B05D9E81D0}"/>
              </a:ext>
            </a:extLst>
          </p:cNvPr>
          <p:cNvSpPr txBox="1"/>
          <p:nvPr/>
        </p:nvSpPr>
        <p:spPr>
          <a:xfrm>
            <a:off x="399102" y="1640002"/>
            <a:ext cx="1772202" cy="416589"/>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Investicijos į tvarų žvejybos verslą </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15" name="Rounded Rectangle 74">
            <a:extLst>
              <a:ext uri="{FF2B5EF4-FFF2-40B4-BE49-F238E27FC236}">
                <a16:creationId xmlns:a16="http://schemas.microsoft.com/office/drawing/2014/main" id="{8C7246D6-847E-5107-5295-F0ED1E3A4607}"/>
              </a:ext>
            </a:extLst>
          </p:cNvPr>
          <p:cNvSpPr/>
          <p:nvPr/>
        </p:nvSpPr>
        <p:spPr>
          <a:xfrm>
            <a:off x="4668136" y="1571618"/>
            <a:ext cx="2147704" cy="3066287"/>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6" name="Rounded Rectangle 74">
            <a:extLst>
              <a:ext uri="{FF2B5EF4-FFF2-40B4-BE49-F238E27FC236}">
                <a16:creationId xmlns:a16="http://schemas.microsoft.com/office/drawing/2014/main" id="{11A32573-0BC0-44D7-6099-F61B13B42100}"/>
              </a:ext>
            </a:extLst>
          </p:cNvPr>
          <p:cNvSpPr/>
          <p:nvPr/>
        </p:nvSpPr>
        <p:spPr>
          <a:xfrm>
            <a:off x="6868089" y="1551693"/>
            <a:ext cx="2114694" cy="3066283"/>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7" name="TextBox 16">
            <a:extLst>
              <a:ext uri="{FF2B5EF4-FFF2-40B4-BE49-F238E27FC236}">
                <a16:creationId xmlns:a16="http://schemas.microsoft.com/office/drawing/2014/main" id="{CF70D834-7DBA-7C78-0091-785DB4D6DCA3}"/>
              </a:ext>
            </a:extLst>
          </p:cNvPr>
          <p:cNvSpPr txBox="1"/>
          <p:nvPr/>
        </p:nvSpPr>
        <p:spPr>
          <a:xfrm>
            <a:off x="6835079" y="2737918"/>
            <a:ext cx="2147704" cy="190821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Numatomas</a:t>
            </a:r>
            <a:r>
              <a:rPr kumimoji="0" lang="lt-LT" sz="1200" b="0"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 biudžetas: </a:t>
            </a:r>
            <a:r>
              <a:rPr kumimoji="0" lang="lt-LT" sz="12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1,1  mln. Eur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4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 </a:t>
            </a:r>
            <a:r>
              <a:rPr kumimoji="0" lang="lt-LT" sz="1200" i="0" u="none" strike="noStrike" kern="1200" cap="none" spc="0" normalizeH="0" baseline="0" noProof="0" dirty="0">
                <a:ln>
                  <a:noFill/>
                </a:ln>
                <a:effectLst/>
                <a:uLnTx/>
                <a:uFillTx/>
                <a:latin typeface="Arial" panose="020B0604020202020204" pitchFamily="34" charset="0"/>
                <a:cs typeface="Arial" panose="020B0604020202020204" pitchFamily="34" charset="0"/>
              </a:rPr>
              <a:t>Parama investicijoms į įrangą, įrankius, gerinant žvejybos įrankių </a:t>
            </a:r>
            <a:r>
              <a:rPr kumimoji="0" lang="lt-LT" sz="1200" i="0" u="none" strike="noStrike" kern="1200" cap="none" spc="0" normalizeH="0" baseline="0" noProof="0" dirty="0" err="1">
                <a:ln>
                  <a:noFill/>
                </a:ln>
                <a:effectLst/>
                <a:uLnTx/>
                <a:uFillTx/>
                <a:latin typeface="Arial" panose="020B0604020202020204" pitchFamily="34" charset="0"/>
                <a:cs typeface="Arial" panose="020B0604020202020204" pitchFamily="34" charset="0"/>
              </a:rPr>
              <a:t>atrankumą</a:t>
            </a:r>
            <a:r>
              <a:rPr kumimoji="0" lang="lt-LT" sz="1200" i="0" u="none" strike="noStrike" kern="1200" cap="none" spc="0" normalizeH="0" baseline="0" noProof="0" dirty="0">
                <a:ln>
                  <a:noFill/>
                </a:ln>
                <a:effectLst/>
                <a:uLnTx/>
                <a:uFillTx/>
                <a:latin typeface="Arial" panose="020B0604020202020204" pitchFamily="34" charset="0"/>
                <a:cs typeface="Arial" panose="020B0604020202020204" pitchFamily="34" charset="0"/>
              </a:rPr>
              <a:t> (selektyvumą) arba kuriais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i="0" u="none" strike="noStrike" kern="1200" cap="none" spc="0" normalizeH="0" baseline="0" noProof="0" dirty="0">
                <a:ln>
                  <a:noFill/>
                </a:ln>
                <a:effectLst/>
                <a:uLnTx/>
                <a:uFillTx/>
                <a:latin typeface="Arial" panose="020B0604020202020204" pitchFamily="34" charset="0"/>
                <a:cs typeface="Arial" panose="020B0604020202020204" pitchFamily="34" charset="0"/>
              </a:rPr>
              <a:t>ribojamas / panaikinamas žvejybos poveikis ekosistemai / jūros dugnui / žinduoliams ir paukščiam.</a:t>
            </a:r>
            <a:endParaRPr kumimoji="0" lang="en-US" sz="120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D6BB7F48-6E38-58FA-BBF2-C24609E7FADC}"/>
              </a:ext>
            </a:extLst>
          </p:cNvPr>
          <p:cNvSpPr txBox="1"/>
          <p:nvPr/>
        </p:nvSpPr>
        <p:spPr>
          <a:xfrm>
            <a:off x="4786870" y="2830251"/>
            <a:ext cx="1864050" cy="150810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Numatomas</a:t>
            </a:r>
            <a:r>
              <a:rPr kumimoji="0" lang="lt-LT" sz="1200" b="0"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 biudžetas: </a:t>
            </a:r>
            <a:r>
              <a:rPr kumimoji="0" lang="lt-LT" sz="12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460 tūkst. Eur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Remiamos veiklos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skirtos</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išbandyti</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ir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diegti</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pažangias</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technologijas</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ir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metodus</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žvejybos</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sektoriuje</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bei</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keistis</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žiniomis</a:t>
            </a:r>
            <a:r>
              <a:rPr kumimoji="0" lang="en-US" sz="12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19" name="TextBox 18">
            <a:extLst>
              <a:ext uri="{FF2B5EF4-FFF2-40B4-BE49-F238E27FC236}">
                <a16:creationId xmlns:a16="http://schemas.microsoft.com/office/drawing/2014/main" id="{7E65CDB2-B626-8A8D-6458-6CFFF193D8AB}"/>
              </a:ext>
            </a:extLst>
          </p:cNvPr>
          <p:cNvSpPr txBox="1"/>
          <p:nvPr/>
        </p:nvSpPr>
        <p:spPr>
          <a:xfrm>
            <a:off x="4679615" y="1718976"/>
            <a:ext cx="2188474" cy="852606"/>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Mokslo atstovų ir žvejų bendradarbiavimo veiklos</a:t>
            </a:r>
            <a:r>
              <a:rPr lang="lt-LT" sz="1200" b="1" cap="all" spc="20" dirty="0">
                <a:solidFill>
                  <a:schemeClr val="accent2">
                    <a:lumMod val="60000"/>
                    <a:lumOff val="40000"/>
                  </a:schemeClr>
                </a:solidFill>
                <a:latin typeface="Arial" panose="020B0604020202020204" pitchFamily="34" charset="0"/>
                <a:cs typeface="Arial" panose="020B0604020202020204" pitchFamily="34" charset="0"/>
              </a:rPr>
              <a:t> </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AEF0EE6F-41A2-AB8A-83C5-59F8B221F64D}"/>
              </a:ext>
            </a:extLst>
          </p:cNvPr>
          <p:cNvSpPr txBox="1"/>
          <p:nvPr/>
        </p:nvSpPr>
        <p:spPr>
          <a:xfrm>
            <a:off x="6879568" y="1655899"/>
            <a:ext cx="2066002" cy="1070614"/>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Žvejybos poveikio jūrų aplinkai mažinimas ir žvejybos pritaikymas siekiant apsaugoti rūšis</a:t>
            </a:r>
            <a:endParaRPr lang="en-US" sz="1200" b="1" cap="all" spc="20" dirty="0">
              <a:solidFill>
                <a:srgbClr val="126A3A"/>
              </a:solidFill>
              <a:latin typeface="Arial" panose="020B0604020202020204" pitchFamily="34" charset="0"/>
              <a:cs typeface="Arial" panose="020B0604020202020204" pitchFamily="34" charset="0"/>
            </a:endParaRPr>
          </a:p>
        </p:txBody>
      </p:sp>
      <p:grpSp>
        <p:nvGrpSpPr>
          <p:cNvPr id="22" name="Group 29">
            <a:extLst>
              <a:ext uri="{FF2B5EF4-FFF2-40B4-BE49-F238E27FC236}">
                <a16:creationId xmlns:a16="http://schemas.microsoft.com/office/drawing/2014/main" id="{71AE241A-F8D5-0FC9-2E06-FF09C5A87DC5}"/>
              </a:ext>
            </a:extLst>
          </p:cNvPr>
          <p:cNvGrpSpPr/>
          <p:nvPr/>
        </p:nvGrpSpPr>
        <p:grpSpPr>
          <a:xfrm>
            <a:off x="740745" y="1049127"/>
            <a:ext cx="4132600" cy="490989"/>
            <a:chOff x="1392264" y="2127534"/>
            <a:chExt cx="2819112" cy="490989"/>
          </a:xfrm>
        </p:grpSpPr>
        <p:sp>
          <p:nvSpPr>
            <p:cNvPr id="23" name="Arc 36">
              <a:extLst>
                <a:ext uri="{FF2B5EF4-FFF2-40B4-BE49-F238E27FC236}">
                  <a16:creationId xmlns:a16="http://schemas.microsoft.com/office/drawing/2014/main" id="{73BB08EB-D53A-9E15-B05D-2E1A6AB7747E}"/>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4" name="Straight Connector 37">
              <a:extLst>
                <a:ext uri="{FF2B5EF4-FFF2-40B4-BE49-F238E27FC236}">
                  <a16:creationId xmlns:a16="http://schemas.microsoft.com/office/drawing/2014/main" id="{F76F16CD-B9A4-7BAE-E183-2D81F831A6B6}"/>
                </a:ext>
              </a:extLst>
            </p:cNvPr>
            <p:cNvCxnSpPr>
              <a:stCxn id="23" idx="2"/>
            </p:cNvCxnSpPr>
            <p:nvPr/>
          </p:nvCxnSpPr>
          <p:spPr>
            <a:xfrm>
              <a:off x="1392264" y="2251815"/>
              <a:ext cx="0" cy="3667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39">
              <a:extLst>
                <a:ext uri="{FF2B5EF4-FFF2-40B4-BE49-F238E27FC236}">
                  <a16:creationId xmlns:a16="http://schemas.microsoft.com/office/drawing/2014/main" id="{63794AF4-DAD2-06EB-F73D-FD2B1263E6BB}"/>
                </a:ext>
              </a:extLst>
            </p:cNvPr>
            <p:cNvCxnSpPr>
              <a:stCxn id="23"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26" name="Group 50">
            <a:extLst>
              <a:ext uri="{FF2B5EF4-FFF2-40B4-BE49-F238E27FC236}">
                <a16:creationId xmlns:a16="http://schemas.microsoft.com/office/drawing/2014/main" id="{A141312F-0882-1E44-E972-F0ECB8450CE6}"/>
              </a:ext>
            </a:extLst>
          </p:cNvPr>
          <p:cNvGrpSpPr/>
          <p:nvPr/>
        </p:nvGrpSpPr>
        <p:grpSpPr>
          <a:xfrm flipH="1">
            <a:off x="4720171" y="1049127"/>
            <a:ext cx="3357585" cy="460096"/>
            <a:chOff x="1391655" y="2127534"/>
            <a:chExt cx="2819721" cy="460096"/>
          </a:xfrm>
        </p:grpSpPr>
        <p:sp>
          <p:nvSpPr>
            <p:cNvPr id="27" name="Arc 51">
              <a:extLst>
                <a:ext uri="{FF2B5EF4-FFF2-40B4-BE49-F238E27FC236}">
                  <a16:creationId xmlns:a16="http://schemas.microsoft.com/office/drawing/2014/main" id="{E8E7DA4D-7812-808E-C617-96E14793494F}"/>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8" name="Straight Connector 52">
              <a:extLst>
                <a:ext uri="{FF2B5EF4-FFF2-40B4-BE49-F238E27FC236}">
                  <a16:creationId xmlns:a16="http://schemas.microsoft.com/office/drawing/2014/main" id="{1C4DB5E5-B97B-EFB1-9E2B-3ACFB99ADD3F}"/>
                </a:ext>
              </a:extLst>
            </p:cNvPr>
            <p:cNvCxnSpPr/>
            <p:nvPr/>
          </p:nvCxnSpPr>
          <p:spPr>
            <a:xfrm flipH="1">
              <a:off x="1391655" y="2245465"/>
              <a:ext cx="609" cy="34216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54">
              <a:extLst>
                <a:ext uri="{FF2B5EF4-FFF2-40B4-BE49-F238E27FC236}">
                  <a16:creationId xmlns:a16="http://schemas.microsoft.com/office/drawing/2014/main" id="{8DC84D55-EBA3-2335-EC31-333FD53FEC3C}"/>
                </a:ext>
              </a:extLst>
            </p:cNvPr>
            <p:cNvCxnSpPr>
              <a:stCxn id="27"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2">
            <a:extLst>
              <a:ext uri="{FF2B5EF4-FFF2-40B4-BE49-F238E27FC236}">
                <a16:creationId xmlns:a16="http://schemas.microsoft.com/office/drawing/2014/main" id="{7762C68B-C800-7293-E925-38C6B22AF1FA}"/>
              </a:ext>
            </a:extLst>
          </p:cNvPr>
          <p:cNvCxnSpPr>
            <a:cxnSpLocks/>
          </p:cNvCxnSpPr>
          <p:nvPr/>
        </p:nvCxnSpPr>
        <p:spPr>
          <a:xfrm flipV="1">
            <a:off x="5436096" y="1049127"/>
            <a:ext cx="0" cy="490989"/>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36" name="Paveikslėlis 35">
            <a:extLst>
              <a:ext uri="{FF2B5EF4-FFF2-40B4-BE49-F238E27FC236}">
                <a16:creationId xmlns:a16="http://schemas.microsoft.com/office/drawing/2014/main" id="{BBAB6FAF-F3ED-2E1E-F857-C387085D7C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1129" y="167330"/>
            <a:ext cx="864097" cy="864097"/>
          </a:xfrm>
          <a:prstGeom prst="rect">
            <a:avLst/>
          </a:prstGeom>
        </p:spPr>
      </p:pic>
      <p:pic>
        <p:nvPicPr>
          <p:cNvPr id="38" name="Paveikslėlis 37" descr="LT Bendrai finansuoja Europos Sąjunga_BLACK Outline">
            <a:extLst>
              <a:ext uri="{FF2B5EF4-FFF2-40B4-BE49-F238E27FC236}">
                <a16:creationId xmlns:a16="http://schemas.microsoft.com/office/drawing/2014/main" id="{209EB919-F30A-E24E-B2F1-2E1A907EA8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97519" y="4696824"/>
            <a:ext cx="2227219" cy="464023"/>
          </a:xfrm>
          <a:prstGeom prst="rect">
            <a:avLst/>
          </a:prstGeom>
          <a:noFill/>
          <a:ln>
            <a:noFill/>
          </a:ln>
        </p:spPr>
      </p:pic>
      <p:sp>
        <p:nvSpPr>
          <p:cNvPr id="2" name="Rounded Rectangle 74">
            <a:extLst>
              <a:ext uri="{FF2B5EF4-FFF2-40B4-BE49-F238E27FC236}">
                <a16:creationId xmlns:a16="http://schemas.microsoft.com/office/drawing/2014/main" id="{9F15A16F-31F9-638F-41F7-620FF9950017}"/>
              </a:ext>
            </a:extLst>
          </p:cNvPr>
          <p:cNvSpPr/>
          <p:nvPr/>
        </p:nvSpPr>
        <p:spPr>
          <a:xfrm>
            <a:off x="2388201" y="1540116"/>
            <a:ext cx="2235049" cy="3087225"/>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3" name="TextBox 2">
            <a:extLst>
              <a:ext uri="{FF2B5EF4-FFF2-40B4-BE49-F238E27FC236}">
                <a16:creationId xmlns:a16="http://schemas.microsoft.com/office/drawing/2014/main" id="{94F8E47E-9AF1-3170-611E-D9CDA64172C0}"/>
              </a:ext>
            </a:extLst>
          </p:cNvPr>
          <p:cNvSpPr txBox="1"/>
          <p:nvPr/>
        </p:nvSpPr>
        <p:spPr>
          <a:xfrm>
            <a:off x="2414676" y="3061549"/>
            <a:ext cx="2163799" cy="1477328"/>
          </a:xfrm>
          <a:prstGeom prst="rect">
            <a:avLst/>
          </a:prstGeom>
          <a:noFill/>
        </p:spPr>
        <p:txBody>
          <a:bodyPr wrap="square" lIns="0" tIns="0" rIns="0" bIns="0" rtlCol="0">
            <a:spAutoFit/>
          </a:bodyPr>
          <a:lstStyle/>
          <a:p>
            <a:pPr algn="ctr"/>
            <a:r>
              <a:rPr lang="lt-LT" sz="1200" dirty="0">
                <a:solidFill>
                  <a:schemeClr val="accent1"/>
                </a:solidFill>
                <a:latin typeface="Arial" panose="020B0604020202020204" pitchFamily="34" charset="0"/>
                <a:cs typeface="Arial" panose="020B0604020202020204" pitchFamily="34" charset="0"/>
              </a:rPr>
              <a:t>Numatomas biudžetas: </a:t>
            </a:r>
            <a:r>
              <a:rPr lang="lt-LT" sz="1200" b="1" dirty="0">
                <a:solidFill>
                  <a:schemeClr val="accent1"/>
                </a:solidFill>
                <a:latin typeface="Arial" panose="020B0604020202020204" pitchFamily="34" charset="0"/>
                <a:cs typeface="Arial" panose="020B0604020202020204" pitchFamily="34" charset="0"/>
              </a:rPr>
              <a:t>730 tūkst. Eur</a:t>
            </a:r>
          </a:p>
          <a:p>
            <a:pPr algn="ctr"/>
            <a:r>
              <a:rPr lang="lt-LT" sz="1200" dirty="0">
                <a:latin typeface="Arial" panose="020B0604020202020204" pitchFamily="34" charset="0"/>
                <a:cs typeface="Arial" panose="020B0604020202020204" pitchFamily="34" charset="0"/>
              </a:rPr>
              <a:t>Žvejybos valdymo priemonių, skirtų apsaugoti paukščius (ir jūrų žinduolius kai  aktualu), taikymo kaštų bei saugomų jūrų žinduolių daromos žalos kompensavimas</a:t>
            </a:r>
            <a:endParaRPr lang="en-US" sz="1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1D9C7A9-158B-D487-50A4-830D0CC5BEF4}"/>
              </a:ext>
            </a:extLst>
          </p:cNvPr>
          <p:cNvSpPr txBox="1"/>
          <p:nvPr/>
        </p:nvSpPr>
        <p:spPr>
          <a:xfrm>
            <a:off x="2340792" y="1589036"/>
            <a:ext cx="2131927" cy="1506631"/>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Paukščius apsaugančių žvejybos valdymo priemonių taikymo ir žinduolių, kurie saugomi, daromos žalos kompensavimo sistemos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cxnSp>
        <p:nvCxnSpPr>
          <p:cNvPr id="8" name="Straight Connector 32">
            <a:extLst>
              <a:ext uri="{FF2B5EF4-FFF2-40B4-BE49-F238E27FC236}">
                <a16:creationId xmlns:a16="http://schemas.microsoft.com/office/drawing/2014/main" id="{953A62A0-8710-01C8-0DBC-7EA55AB2A9E7}"/>
              </a:ext>
            </a:extLst>
          </p:cNvPr>
          <p:cNvCxnSpPr>
            <a:cxnSpLocks/>
          </p:cNvCxnSpPr>
          <p:nvPr/>
        </p:nvCxnSpPr>
        <p:spPr>
          <a:xfrm flipV="1">
            <a:off x="3131840" y="1049127"/>
            <a:ext cx="0" cy="490989"/>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2" descr="C:\Users\Aniuta\Desktop\lapas2.png">
            <a:extLst>
              <a:ext uri="{FF2B5EF4-FFF2-40B4-BE49-F238E27FC236}">
                <a16:creationId xmlns:a16="http://schemas.microsoft.com/office/drawing/2014/main" id="{FA82A872-39EB-DCF6-676E-AA1F18F89464}"/>
              </a:ext>
            </a:extLst>
          </p:cNvPr>
          <p:cNvPicPr>
            <a:picLocks noChangeAspect="1" noChangeArrowheads="1"/>
          </p:cNvPicPr>
          <p:nvPr/>
        </p:nvPicPr>
        <p:blipFill>
          <a:blip r:embed="rId5" cstate="print"/>
          <a:srcRect/>
          <a:stretch>
            <a:fillRect/>
          </a:stretch>
        </p:blipFill>
        <p:spPr bwMode="auto">
          <a:xfrm rot="5400000">
            <a:off x="7930816" y="22433"/>
            <a:ext cx="1028864" cy="1236116"/>
          </a:xfrm>
          <a:prstGeom prst="rect">
            <a:avLst/>
          </a:prstGeom>
          <a:noFill/>
        </p:spPr>
      </p:pic>
    </p:spTree>
    <p:extLst>
      <p:ext uri="{BB962C8B-B14F-4D97-AF65-F5344CB8AC3E}">
        <p14:creationId xmlns:p14="http://schemas.microsoft.com/office/powerpoint/2010/main" val="343069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17" y="288451"/>
            <a:ext cx="2448270" cy="417233"/>
          </a:xfrm>
          <a:prstGeom prst="rect">
            <a:avLst/>
          </a:prstGeom>
        </p:spPr>
      </p:pic>
      <p:sp>
        <p:nvSpPr>
          <p:cNvPr id="5" name="TextBox 4">
            <a:extLst>
              <a:ext uri="{FF2B5EF4-FFF2-40B4-BE49-F238E27FC236}">
                <a16:creationId xmlns:a16="http://schemas.microsoft.com/office/drawing/2014/main" id="{A98059BB-6327-F307-2A38-D602217CA561}"/>
              </a:ext>
            </a:extLst>
          </p:cNvPr>
          <p:cNvSpPr txBox="1"/>
          <p:nvPr/>
        </p:nvSpPr>
        <p:spPr>
          <a:xfrm>
            <a:off x="300364" y="721932"/>
            <a:ext cx="4058065" cy="1631216"/>
          </a:xfrm>
          <a:prstGeom prst="rect">
            <a:avLst/>
          </a:prstGeom>
          <a:noFill/>
        </p:spPr>
        <p:txBody>
          <a:bodyPr wrap="square" rtlCol="0">
            <a:spAutoFit/>
          </a:bodyPr>
          <a:lstStyle/>
          <a:p>
            <a:r>
              <a:rPr lang="lt-LT" sz="2000" b="1" dirty="0">
                <a:solidFill>
                  <a:srgbClr val="8EC543"/>
                </a:solidFill>
                <a:latin typeface="Arial" pitchFamily="34" charset="0"/>
                <a:cs typeface="Arial" pitchFamily="34" charset="0"/>
              </a:rPr>
              <a:t>1.2. Didinti energijos vartojimo efektyvumą ir mažinti išmetamą CO2 kiekį pakeičiant arba modernizuojant žvejybos laivų variklius </a:t>
            </a:r>
            <a:endParaRPr lang="en-GB" sz="2000" b="1" dirty="0">
              <a:solidFill>
                <a:srgbClr val="8EC543"/>
              </a:solidFill>
              <a:latin typeface="Arial" pitchFamily="34" charset="0"/>
              <a:cs typeface="Arial" pitchFamily="34" charset="0"/>
            </a:endParaRPr>
          </a:p>
        </p:txBody>
      </p:sp>
      <p:sp>
        <p:nvSpPr>
          <p:cNvPr id="12" name="Rounded Rectangle 74">
            <a:extLst>
              <a:ext uri="{FF2B5EF4-FFF2-40B4-BE49-F238E27FC236}">
                <a16:creationId xmlns:a16="http://schemas.microsoft.com/office/drawing/2014/main" id="{75DFB337-13E7-4BB2-7B37-CB4C206CA5F6}"/>
              </a:ext>
            </a:extLst>
          </p:cNvPr>
          <p:cNvSpPr/>
          <p:nvPr/>
        </p:nvSpPr>
        <p:spPr>
          <a:xfrm>
            <a:off x="322193" y="2769784"/>
            <a:ext cx="3084481" cy="2152676"/>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3" name="TextBox 12">
            <a:extLst>
              <a:ext uri="{FF2B5EF4-FFF2-40B4-BE49-F238E27FC236}">
                <a16:creationId xmlns:a16="http://schemas.microsoft.com/office/drawing/2014/main" id="{D83A8EF4-097A-713D-243B-7017A605BF39}"/>
              </a:ext>
            </a:extLst>
          </p:cNvPr>
          <p:cNvSpPr txBox="1"/>
          <p:nvPr/>
        </p:nvSpPr>
        <p:spPr>
          <a:xfrm>
            <a:off x="431396" y="3444582"/>
            <a:ext cx="2957351" cy="923330"/>
          </a:xfrm>
          <a:prstGeom prst="rect">
            <a:avLst/>
          </a:prstGeom>
          <a:noFill/>
        </p:spPr>
        <p:txBody>
          <a:bodyPr wrap="square" lIns="0" tIns="0" rIns="0" bIns="0" rtlCol="0">
            <a:spAutoFit/>
          </a:bodyPr>
          <a:lstStyle/>
          <a:p>
            <a:pPr algn="ctr"/>
            <a:r>
              <a:rPr lang="lt-LT" sz="1200" dirty="0">
                <a:latin typeface="Arial" panose="020B0604020202020204" pitchFamily="34" charset="0"/>
                <a:cs typeface="Arial" panose="020B0604020202020204" pitchFamily="34" charset="0"/>
              </a:rPr>
              <a:t>Numatomas biudžetas: </a:t>
            </a:r>
            <a:r>
              <a:rPr lang="lt-LT" sz="1200" b="1" dirty="0">
                <a:latin typeface="Arial" panose="020B0604020202020204" pitchFamily="34" charset="0"/>
                <a:cs typeface="Arial" panose="020B0604020202020204" pitchFamily="34" charset="0"/>
              </a:rPr>
              <a:t>180 tūkst. Eur</a:t>
            </a:r>
          </a:p>
          <a:p>
            <a:pPr algn="ctr"/>
            <a:endParaRPr lang="lt-LT" sz="1200" b="1" dirty="0">
              <a:latin typeface="Arial" panose="020B0604020202020204" pitchFamily="34" charset="0"/>
              <a:cs typeface="Arial" panose="020B0604020202020204" pitchFamily="34" charset="0"/>
            </a:endParaRPr>
          </a:p>
          <a:p>
            <a:pPr algn="ctr"/>
            <a:r>
              <a:rPr lang="lt-LT" sz="1200" dirty="0">
                <a:latin typeface="Arial" panose="020B0604020202020204" pitchFamily="34" charset="0"/>
                <a:cs typeface="Arial" panose="020B0604020202020204" pitchFamily="34" charset="0"/>
              </a:rPr>
              <a:t>Parama teikiama pagrindinių arba pagalbinių variklių keitimui arba modernizavimui.</a:t>
            </a:r>
            <a:endParaRPr lang="en-US" sz="12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CD930C3-3F9D-3E8D-1871-77B05D9E81D0}"/>
              </a:ext>
            </a:extLst>
          </p:cNvPr>
          <p:cNvSpPr txBox="1"/>
          <p:nvPr/>
        </p:nvSpPr>
        <p:spPr>
          <a:xfrm>
            <a:off x="358674" y="2764816"/>
            <a:ext cx="3243714" cy="634597"/>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Pagrindinių arba pagalbinių variklių keitimas arba modernizavimas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16" name="Rounded Rectangle 74">
            <a:extLst>
              <a:ext uri="{FF2B5EF4-FFF2-40B4-BE49-F238E27FC236}">
                <a16:creationId xmlns:a16="http://schemas.microsoft.com/office/drawing/2014/main" id="{11A32573-0BC0-44D7-6099-F61B13B42100}"/>
              </a:ext>
            </a:extLst>
          </p:cNvPr>
          <p:cNvSpPr/>
          <p:nvPr/>
        </p:nvSpPr>
        <p:spPr>
          <a:xfrm>
            <a:off x="7150260" y="2897463"/>
            <a:ext cx="1699276" cy="1720513"/>
          </a:xfrm>
          <a:prstGeom prst="roundRect">
            <a:avLst>
              <a:gd name="adj" fmla="val 4989"/>
            </a:avLst>
          </a:prstGeom>
          <a:solidFill>
            <a:schemeClr val="accent2">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7" name="TextBox 16">
            <a:extLst>
              <a:ext uri="{FF2B5EF4-FFF2-40B4-BE49-F238E27FC236}">
                <a16:creationId xmlns:a16="http://schemas.microsoft.com/office/drawing/2014/main" id="{CF70D834-7DBA-7C78-0091-785DB4D6DCA3}"/>
              </a:ext>
            </a:extLst>
          </p:cNvPr>
          <p:cNvSpPr txBox="1"/>
          <p:nvPr/>
        </p:nvSpPr>
        <p:spPr>
          <a:xfrm>
            <a:off x="5403651" y="3875544"/>
            <a:ext cx="1615659"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Numatomas biudžetas: </a:t>
            </a:r>
            <a:r>
              <a:rPr kumimoji="0" lang="lt-LT"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2,15  mln. Eur</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AEF0EE6F-41A2-AB8A-83C5-59F8B221F64D}"/>
              </a:ext>
            </a:extLst>
          </p:cNvPr>
          <p:cNvSpPr txBox="1"/>
          <p:nvPr/>
        </p:nvSpPr>
        <p:spPr>
          <a:xfrm>
            <a:off x="7240665" y="2977938"/>
            <a:ext cx="1615659" cy="634597"/>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Laikinas žvejybos veiklos nutraukimas</a:t>
            </a:r>
            <a:endParaRPr lang="en-US" sz="1200" b="1" cap="all" spc="20" dirty="0">
              <a:solidFill>
                <a:srgbClr val="126A3A"/>
              </a:solidFill>
              <a:latin typeface="Arial" panose="020B0604020202020204" pitchFamily="34" charset="0"/>
              <a:cs typeface="Arial" panose="020B0604020202020204" pitchFamily="34" charset="0"/>
            </a:endParaRPr>
          </a:p>
        </p:txBody>
      </p:sp>
      <p:grpSp>
        <p:nvGrpSpPr>
          <p:cNvPr id="22" name="Group 29">
            <a:extLst>
              <a:ext uri="{FF2B5EF4-FFF2-40B4-BE49-F238E27FC236}">
                <a16:creationId xmlns:a16="http://schemas.microsoft.com/office/drawing/2014/main" id="{71AE241A-F8D5-0FC9-2E06-FF09C5A87DC5}"/>
              </a:ext>
            </a:extLst>
          </p:cNvPr>
          <p:cNvGrpSpPr/>
          <p:nvPr/>
        </p:nvGrpSpPr>
        <p:grpSpPr>
          <a:xfrm>
            <a:off x="431397" y="2555298"/>
            <a:ext cx="2332086" cy="324643"/>
            <a:chOff x="1392264" y="2127534"/>
            <a:chExt cx="2819112" cy="490989"/>
          </a:xfrm>
        </p:grpSpPr>
        <p:sp>
          <p:nvSpPr>
            <p:cNvPr id="23" name="Arc 36">
              <a:extLst>
                <a:ext uri="{FF2B5EF4-FFF2-40B4-BE49-F238E27FC236}">
                  <a16:creationId xmlns:a16="http://schemas.microsoft.com/office/drawing/2014/main" id="{73BB08EB-D53A-9E15-B05D-2E1A6AB7747E}"/>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4" name="Straight Connector 37">
              <a:extLst>
                <a:ext uri="{FF2B5EF4-FFF2-40B4-BE49-F238E27FC236}">
                  <a16:creationId xmlns:a16="http://schemas.microsoft.com/office/drawing/2014/main" id="{F76F16CD-B9A4-7BAE-E183-2D81F831A6B6}"/>
                </a:ext>
              </a:extLst>
            </p:cNvPr>
            <p:cNvCxnSpPr>
              <a:stCxn id="23" idx="2"/>
            </p:cNvCxnSpPr>
            <p:nvPr/>
          </p:nvCxnSpPr>
          <p:spPr>
            <a:xfrm>
              <a:off x="1392264" y="2251815"/>
              <a:ext cx="0" cy="3667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39">
              <a:extLst>
                <a:ext uri="{FF2B5EF4-FFF2-40B4-BE49-F238E27FC236}">
                  <a16:creationId xmlns:a16="http://schemas.microsoft.com/office/drawing/2014/main" id="{63794AF4-DAD2-06EB-F73D-FD2B1263E6BB}"/>
                </a:ext>
              </a:extLst>
            </p:cNvPr>
            <p:cNvCxnSpPr>
              <a:stCxn id="23"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26" name="Group 50">
            <a:extLst>
              <a:ext uri="{FF2B5EF4-FFF2-40B4-BE49-F238E27FC236}">
                <a16:creationId xmlns:a16="http://schemas.microsoft.com/office/drawing/2014/main" id="{A141312F-0882-1E44-E972-F0ECB8450CE6}"/>
              </a:ext>
            </a:extLst>
          </p:cNvPr>
          <p:cNvGrpSpPr/>
          <p:nvPr/>
        </p:nvGrpSpPr>
        <p:grpSpPr>
          <a:xfrm flipH="1">
            <a:off x="5885553" y="2441060"/>
            <a:ext cx="2372601" cy="460096"/>
            <a:chOff x="1391655" y="2127534"/>
            <a:chExt cx="2819721" cy="460096"/>
          </a:xfrm>
        </p:grpSpPr>
        <p:sp>
          <p:nvSpPr>
            <p:cNvPr id="27" name="Arc 51">
              <a:extLst>
                <a:ext uri="{FF2B5EF4-FFF2-40B4-BE49-F238E27FC236}">
                  <a16:creationId xmlns:a16="http://schemas.microsoft.com/office/drawing/2014/main" id="{E8E7DA4D-7812-808E-C617-96E14793494F}"/>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8" name="Straight Connector 52">
              <a:extLst>
                <a:ext uri="{FF2B5EF4-FFF2-40B4-BE49-F238E27FC236}">
                  <a16:creationId xmlns:a16="http://schemas.microsoft.com/office/drawing/2014/main" id="{1C4DB5E5-B97B-EFB1-9E2B-3ACFB99ADD3F}"/>
                </a:ext>
              </a:extLst>
            </p:cNvPr>
            <p:cNvCxnSpPr/>
            <p:nvPr/>
          </p:nvCxnSpPr>
          <p:spPr>
            <a:xfrm flipH="1">
              <a:off x="1391655" y="2245465"/>
              <a:ext cx="609" cy="34216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54">
              <a:extLst>
                <a:ext uri="{FF2B5EF4-FFF2-40B4-BE49-F238E27FC236}">
                  <a16:creationId xmlns:a16="http://schemas.microsoft.com/office/drawing/2014/main" id="{8DC84D55-EBA3-2335-EC31-333FD53FEC3C}"/>
                </a:ext>
              </a:extLst>
            </p:cNvPr>
            <p:cNvCxnSpPr>
              <a:stCxn id="27"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2">
            <a:extLst>
              <a:ext uri="{FF2B5EF4-FFF2-40B4-BE49-F238E27FC236}">
                <a16:creationId xmlns:a16="http://schemas.microsoft.com/office/drawing/2014/main" id="{7762C68B-C800-7293-E925-38C6B22AF1FA}"/>
              </a:ext>
            </a:extLst>
          </p:cNvPr>
          <p:cNvCxnSpPr>
            <a:cxnSpLocks/>
          </p:cNvCxnSpPr>
          <p:nvPr/>
        </p:nvCxnSpPr>
        <p:spPr>
          <a:xfrm flipV="1">
            <a:off x="6959939" y="1953765"/>
            <a:ext cx="0" cy="490989"/>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36" name="Paveikslėlis 35">
            <a:extLst>
              <a:ext uri="{FF2B5EF4-FFF2-40B4-BE49-F238E27FC236}">
                <a16:creationId xmlns:a16="http://schemas.microsoft.com/office/drawing/2014/main" id="{BBAB6FAF-F3ED-2E1E-F857-C387085D7C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7840" y="3369025"/>
            <a:ext cx="864097" cy="864097"/>
          </a:xfrm>
          <a:prstGeom prst="rect">
            <a:avLst/>
          </a:prstGeom>
        </p:spPr>
      </p:pic>
      <p:pic>
        <p:nvPicPr>
          <p:cNvPr id="38" name="Paveikslėlis 37" descr="LT Bendrai finansuoja Europos Sąjunga_BLACK Outline">
            <a:extLst>
              <a:ext uri="{FF2B5EF4-FFF2-40B4-BE49-F238E27FC236}">
                <a16:creationId xmlns:a16="http://schemas.microsoft.com/office/drawing/2014/main" id="{209EB919-F30A-E24E-B2F1-2E1A907EA8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6781" y="4645304"/>
            <a:ext cx="2227219" cy="464023"/>
          </a:xfrm>
          <a:prstGeom prst="rect">
            <a:avLst/>
          </a:prstGeom>
          <a:noFill/>
          <a:ln>
            <a:noFill/>
          </a:ln>
        </p:spPr>
      </p:pic>
      <p:cxnSp>
        <p:nvCxnSpPr>
          <p:cNvPr id="8" name="Straight Connector 32">
            <a:extLst>
              <a:ext uri="{FF2B5EF4-FFF2-40B4-BE49-F238E27FC236}">
                <a16:creationId xmlns:a16="http://schemas.microsoft.com/office/drawing/2014/main" id="{953A62A0-8710-01C8-0DBC-7EA55AB2A9E7}"/>
              </a:ext>
            </a:extLst>
          </p:cNvPr>
          <p:cNvCxnSpPr>
            <a:cxnSpLocks/>
          </p:cNvCxnSpPr>
          <p:nvPr/>
        </p:nvCxnSpPr>
        <p:spPr>
          <a:xfrm flipV="1">
            <a:off x="2733809" y="2064309"/>
            <a:ext cx="0" cy="490989"/>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2" descr="C:\Users\Aniuta\Desktop\lapas2.png">
            <a:extLst>
              <a:ext uri="{FF2B5EF4-FFF2-40B4-BE49-F238E27FC236}">
                <a16:creationId xmlns:a16="http://schemas.microsoft.com/office/drawing/2014/main" id="{FA82A872-39EB-DCF6-676E-AA1F18F89464}"/>
              </a:ext>
            </a:extLst>
          </p:cNvPr>
          <p:cNvPicPr>
            <a:picLocks noChangeAspect="1" noChangeArrowheads="1"/>
          </p:cNvPicPr>
          <p:nvPr/>
        </p:nvPicPr>
        <p:blipFill>
          <a:blip r:embed="rId5" cstate="print"/>
          <a:srcRect/>
          <a:stretch>
            <a:fillRect/>
          </a:stretch>
        </p:blipFill>
        <p:spPr bwMode="auto">
          <a:xfrm rot="5400000">
            <a:off x="3621135" y="3225265"/>
            <a:ext cx="1144754" cy="1375351"/>
          </a:xfrm>
          <a:prstGeom prst="rect">
            <a:avLst/>
          </a:prstGeom>
          <a:noFill/>
        </p:spPr>
      </p:pic>
      <p:sp>
        <p:nvSpPr>
          <p:cNvPr id="7" name="TextBox 6">
            <a:extLst>
              <a:ext uri="{FF2B5EF4-FFF2-40B4-BE49-F238E27FC236}">
                <a16:creationId xmlns:a16="http://schemas.microsoft.com/office/drawing/2014/main" id="{5B3E88F6-75D8-85D7-A00C-533F43298F2F}"/>
              </a:ext>
            </a:extLst>
          </p:cNvPr>
          <p:cNvSpPr txBox="1"/>
          <p:nvPr/>
        </p:nvSpPr>
        <p:spPr>
          <a:xfrm>
            <a:off x="4631075" y="693420"/>
            <a:ext cx="4251483" cy="1631216"/>
          </a:xfrm>
          <a:prstGeom prst="rect">
            <a:avLst/>
          </a:prstGeom>
          <a:noFill/>
        </p:spPr>
        <p:txBody>
          <a:bodyPr wrap="square" rtlCol="0">
            <a:spAutoFit/>
          </a:bodyPr>
          <a:lstStyle/>
          <a:p>
            <a:r>
              <a:rPr lang="lt-LT" sz="2000" b="1" dirty="0">
                <a:solidFill>
                  <a:srgbClr val="8EC543"/>
                </a:solidFill>
                <a:latin typeface="Arial" pitchFamily="34" charset="0"/>
                <a:cs typeface="Arial" pitchFamily="34" charset="0"/>
              </a:rPr>
              <a:t>1.3. Didinti energijos vartojimo efektyvumą ir mažinti išmetamą CO2 kiekį pakeičiant arba modernizuojant žvejybos laivų variklius </a:t>
            </a:r>
            <a:endParaRPr lang="en-GB" sz="2000" b="1" dirty="0">
              <a:solidFill>
                <a:srgbClr val="8EC543"/>
              </a:solidFill>
              <a:latin typeface="Arial" pitchFamily="34" charset="0"/>
              <a:cs typeface="Arial" pitchFamily="34" charset="0"/>
            </a:endParaRPr>
          </a:p>
        </p:txBody>
      </p:sp>
      <p:grpSp>
        <p:nvGrpSpPr>
          <p:cNvPr id="10" name="Group 50">
            <a:extLst>
              <a:ext uri="{FF2B5EF4-FFF2-40B4-BE49-F238E27FC236}">
                <a16:creationId xmlns:a16="http://schemas.microsoft.com/office/drawing/2014/main" id="{E58855DD-CECC-0E65-4C61-786E0E9D60C9}"/>
              </a:ext>
            </a:extLst>
          </p:cNvPr>
          <p:cNvGrpSpPr/>
          <p:nvPr/>
        </p:nvGrpSpPr>
        <p:grpSpPr>
          <a:xfrm>
            <a:off x="5685533" y="2437367"/>
            <a:ext cx="724659" cy="460096"/>
            <a:chOff x="1391655" y="2127534"/>
            <a:chExt cx="2819721" cy="460096"/>
          </a:xfrm>
        </p:grpSpPr>
        <p:sp>
          <p:nvSpPr>
            <p:cNvPr id="21" name="Arc 51">
              <a:extLst>
                <a:ext uri="{FF2B5EF4-FFF2-40B4-BE49-F238E27FC236}">
                  <a16:creationId xmlns:a16="http://schemas.microsoft.com/office/drawing/2014/main" id="{7489BA7C-3BEB-018B-8F22-4D04D2E9F3D0}"/>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30" name="Straight Connector 52">
              <a:extLst>
                <a:ext uri="{FF2B5EF4-FFF2-40B4-BE49-F238E27FC236}">
                  <a16:creationId xmlns:a16="http://schemas.microsoft.com/office/drawing/2014/main" id="{6E9E5C97-2AFD-EFD2-DFBC-C5A5B167843E}"/>
                </a:ext>
              </a:extLst>
            </p:cNvPr>
            <p:cNvCxnSpPr/>
            <p:nvPr/>
          </p:nvCxnSpPr>
          <p:spPr>
            <a:xfrm flipH="1">
              <a:off x="1391655" y="2245465"/>
              <a:ext cx="609" cy="34216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1" name="Straight Connector 54">
              <a:extLst>
                <a:ext uri="{FF2B5EF4-FFF2-40B4-BE49-F238E27FC236}">
                  <a16:creationId xmlns:a16="http://schemas.microsoft.com/office/drawing/2014/main" id="{B215D0AD-E433-54FF-4BD2-D079B6566A8E}"/>
                </a:ext>
              </a:extLst>
            </p:cNvPr>
            <p:cNvCxnSpPr>
              <a:stCxn id="21"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32" name="Rounded Rectangle 74">
            <a:extLst>
              <a:ext uri="{FF2B5EF4-FFF2-40B4-BE49-F238E27FC236}">
                <a16:creationId xmlns:a16="http://schemas.microsoft.com/office/drawing/2014/main" id="{317FCA79-6D1F-8313-44E2-58303A0D8580}"/>
              </a:ext>
            </a:extLst>
          </p:cNvPr>
          <p:cNvSpPr/>
          <p:nvPr/>
        </p:nvSpPr>
        <p:spPr>
          <a:xfrm>
            <a:off x="5302734" y="2881915"/>
            <a:ext cx="1725423" cy="1738035"/>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33" name="TextBox 32">
            <a:extLst>
              <a:ext uri="{FF2B5EF4-FFF2-40B4-BE49-F238E27FC236}">
                <a16:creationId xmlns:a16="http://schemas.microsoft.com/office/drawing/2014/main" id="{81D4F64F-914E-E262-FC1D-B3D91E4DB5D7}"/>
              </a:ext>
            </a:extLst>
          </p:cNvPr>
          <p:cNvSpPr txBox="1"/>
          <p:nvPr/>
        </p:nvSpPr>
        <p:spPr>
          <a:xfrm>
            <a:off x="5344280" y="2928368"/>
            <a:ext cx="1683877" cy="634597"/>
          </a:xfrm>
          <a:prstGeom prst="rect">
            <a:avLst/>
          </a:prstGeom>
          <a:noFill/>
        </p:spPr>
        <p:txBody>
          <a:bodyPr wrap="square" lIns="0" tIns="0" rIns="0" bIns="0" rtlCol="0">
            <a:spAutoFit/>
          </a:bodyPr>
          <a:lstStyle/>
          <a:p>
            <a:pPr algn="ctr">
              <a:lnSpc>
                <a:spcPts val="1700"/>
              </a:lnSpc>
              <a:spcAft>
                <a:spcPts val="600"/>
              </a:spcAft>
            </a:pPr>
            <a:r>
              <a:rPr lang="pt-BR" sz="1200" b="1" cap="all" spc="20" dirty="0">
                <a:solidFill>
                  <a:srgbClr val="126A3A"/>
                </a:solidFill>
                <a:latin typeface="Arial" panose="020B0604020202020204" pitchFamily="34" charset="0"/>
                <a:cs typeface="Arial" panose="020B0604020202020204" pitchFamily="34" charset="0"/>
              </a:rPr>
              <a:t>Žvejybos veiklos nutraukimas visam laikui</a:t>
            </a:r>
            <a:endParaRPr lang="en-US" sz="1200" b="1" cap="all" spc="20" dirty="0">
              <a:solidFill>
                <a:srgbClr val="126A3A"/>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400F4333-F017-6428-BB51-FAF7EBC0A3AD}"/>
              </a:ext>
            </a:extLst>
          </p:cNvPr>
          <p:cNvSpPr txBox="1"/>
          <p:nvPr/>
        </p:nvSpPr>
        <p:spPr>
          <a:xfrm>
            <a:off x="7240665" y="3661456"/>
            <a:ext cx="1615659"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Numatomas biudžetas: </a:t>
            </a:r>
            <a:r>
              <a:rPr kumimoji="0" lang="lt-LT"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1,16 mln. Eur</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37D8C30D-CDEB-2A9C-E3BB-5A8BEFAAB12C}"/>
              </a:ext>
            </a:extLst>
          </p:cNvPr>
          <p:cNvSpPr txBox="1"/>
          <p:nvPr/>
        </p:nvSpPr>
        <p:spPr>
          <a:xfrm>
            <a:off x="5378388" y="3616407"/>
            <a:ext cx="1615659"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Numatomas biudžetas: </a:t>
            </a:r>
            <a:r>
              <a:rPr kumimoji="0" lang="lt-LT"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2,15 mln. Eur</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405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76" y="127533"/>
            <a:ext cx="2448270" cy="417233"/>
          </a:xfrm>
          <a:prstGeom prst="rect">
            <a:avLst/>
          </a:prstGeom>
        </p:spPr>
      </p:pic>
      <p:sp>
        <p:nvSpPr>
          <p:cNvPr id="4" name="TextBox 3">
            <a:extLst>
              <a:ext uri="{FF2B5EF4-FFF2-40B4-BE49-F238E27FC236}">
                <a16:creationId xmlns:a16="http://schemas.microsoft.com/office/drawing/2014/main" id="{CC665958-90A6-4246-D8AB-CB9CEB38F6F3}"/>
              </a:ext>
            </a:extLst>
          </p:cNvPr>
          <p:cNvSpPr txBox="1"/>
          <p:nvPr/>
        </p:nvSpPr>
        <p:spPr>
          <a:xfrm>
            <a:off x="5572132" y="1109953"/>
            <a:ext cx="1071570" cy="461665"/>
          </a:xfrm>
          <a:prstGeom prst="rect">
            <a:avLst/>
          </a:prstGeom>
          <a:noFill/>
        </p:spPr>
        <p:txBody>
          <a:bodyPr wrap="square" rtlCol="0">
            <a:spAutoFit/>
          </a:bodyPr>
          <a:lstStyle/>
          <a:p>
            <a:r>
              <a:rPr lang="lt-LT" sz="1200" dirty="0">
                <a:solidFill>
                  <a:schemeClr val="bg1"/>
                </a:solidFill>
                <a:latin typeface="Arial" pitchFamily="34" charset="0"/>
                <a:cs typeface="Arial" pitchFamily="34" charset="0"/>
              </a:rPr>
              <a:t>Akcentinis</a:t>
            </a:r>
          </a:p>
          <a:p>
            <a:r>
              <a:rPr lang="lt-LT" sz="1200" dirty="0">
                <a:solidFill>
                  <a:schemeClr val="bg1"/>
                </a:solidFill>
                <a:latin typeface="Arial" pitchFamily="34" charset="0"/>
                <a:cs typeface="Arial" pitchFamily="34" charset="0"/>
              </a:rPr>
              <a:t>tekstas</a:t>
            </a:r>
            <a:endParaRPr lang="en-GB" sz="1200" dirty="0">
              <a:solidFill>
                <a:schemeClr val="bg1"/>
              </a:solidFill>
              <a:latin typeface="Arial" pitchFamily="34" charset="0"/>
              <a:cs typeface="Arial" pitchFamily="34" charset="0"/>
            </a:endParaRPr>
          </a:p>
        </p:txBody>
      </p:sp>
      <p:sp>
        <p:nvSpPr>
          <p:cNvPr id="5" name="TextBox 4">
            <a:extLst>
              <a:ext uri="{FF2B5EF4-FFF2-40B4-BE49-F238E27FC236}">
                <a16:creationId xmlns:a16="http://schemas.microsoft.com/office/drawing/2014/main" id="{A98059BB-6327-F307-2A38-D602217CA561}"/>
              </a:ext>
            </a:extLst>
          </p:cNvPr>
          <p:cNvSpPr txBox="1"/>
          <p:nvPr/>
        </p:nvSpPr>
        <p:spPr>
          <a:xfrm>
            <a:off x="2363111" y="216181"/>
            <a:ext cx="5933719" cy="1631216"/>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1.4. Skatinti veiksmingas žuvininkystės kontrolės ir vykdymo užtikrinimo priemones, be kita ko, kovoti su NNN žvejyba, taip pat patikimus duomenis žiniomis grindžiamam sprendimų priėmimui užtikrinti</a:t>
            </a:r>
            <a:endParaRPr lang="en-GB" sz="2000" b="1" dirty="0">
              <a:solidFill>
                <a:srgbClr val="8EC543"/>
              </a:solidFill>
              <a:latin typeface="Arial" pitchFamily="34" charset="0"/>
              <a:cs typeface="Arial" pitchFamily="34" charset="0"/>
            </a:endParaRPr>
          </a:p>
        </p:txBody>
      </p:sp>
      <p:sp>
        <p:nvSpPr>
          <p:cNvPr id="12" name="Rounded Rectangle 74">
            <a:extLst>
              <a:ext uri="{FF2B5EF4-FFF2-40B4-BE49-F238E27FC236}">
                <a16:creationId xmlns:a16="http://schemas.microsoft.com/office/drawing/2014/main" id="{75DFB337-13E7-4BB2-7B37-CB4C206CA5F6}"/>
              </a:ext>
            </a:extLst>
          </p:cNvPr>
          <p:cNvSpPr/>
          <p:nvPr/>
        </p:nvSpPr>
        <p:spPr>
          <a:xfrm>
            <a:off x="294464" y="2481870"/>
            <a:ext cx="2170517" cy="2136106"/>
          </a:xfrm>
          <a:prstGeom prst="roundRect">
            <a:avLst>
              <a:gd name="adj" fmla="val 4989"/>
            </a:avLst>
          </a:prstGeom>
          <a:no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3" name="TextBox 12">
            <a:extLst>
              <a:ext uri="{FF2B5EF4-FFF2-40B4-BE49-F238E27FC236}">
                <a16:creationId xmlns:a16="http://schemas.microsoft.com/office/drawing/2014/main" id="{D83A8EF4-097A-713D-243B-7017A605BF39}"/>
              </a:ext>
            </a:extLst>
          </p:cNvPr>
          <p:cNvSpPr txBox="1"/>
          <p:nvPr/>
        </p:nvSpPr>
        <p:spPr>
          <a:xfrm>
            <a:off x="159489" y="3010954"/>
            <a:ext cx="2225776" cy="369332"/>
          </a:xfrm>
          <a:prstGeom prst="rect">
            <a:avLst/>
          </a:prstGeom>
          <a:noFill/>
        </p:spPr>
        <p:txBody>
          <a:bodyPr wrap="square" lIns="0" tIns="0" rIns="0" bIns="0" rtlCol="0">
            <a:spAutoFit/>
          </a:bodyPr>
          <a:lstStyle/>
          <a:p>
            <a:pPr algn="ctr"/>
            <a:r>
              <a:rPr lang="lt-LT" sz="1200" dirty="0">
                <a:solidFill>
                  <a:srgbClr val="0070C0"/>
                </a:solidFill>
                <a:latin typeface="Arial" panose="020B0604020202020204" pitchFamily="34" charset="0"/>
                <a:cs typeface="Arial" panose="020B0604020202020204" pitchFamily="34" charset="0"/>
              </a:rPr>
              <a:t>Numatomas biudžetas: </a:t>
            </a:r>
          </a:p>
          <a:p>
            <a:pPr algn="ctr"/>
            <a:r>
              <a:rPr lang="lt-LT" sz="1200" b="1" dirty="0">
                <a:solidFill>
                  <a:srgbClr val="0070C0"/>
                </a:solidFill>
                <a:latin typeface="Arial" panose="020B0604020202020204" pitchFamily="34" charset="0"/>
                <a:cs typeface="Arial" panose="020B0604020202020204" pitchFamily="34" charset="0"/>
              </a:rPr>
              <a:t>6,66 mln. Eur</a:t>
            </a:r>
            <a:endParaRPr lang="en-US" sz="1200" b="1" dirty="0">
              <a:solidFill>
                <a:srgbClr val="0070C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CD930C3-3F9D-3E8D-1871-77B05D9E81D0}"/>
              </a:ext>
            </a:extLst>
          </p:cNvPr>
          <p:cNvSpPr txBox="1"/>
          <p:nvPr/>
        </p:nvSpPr>
        <p:spPr>
          <a:xfrm>
            <a:off x="253237" y="2741836"/>
            <a:ext cx="2031933" cy="198581"/>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Duomenų rinkimas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15" name="Rounded Rectangle 74">
            <a:extLst>
              <a:ext uri="{FF2B5EF4-FFF2-40B4-BE49-F238E27FC236}">
                <a16:creationId xmlns:a16="http://schemas.microsoft.com/office/drawing/2014/main" id="{8C7246D6-847E-5107-5295-F0ED1E3A4607}"/>
              </a:ext>
            </a:extLst>
          </p:cNvPr>
          <p:cNvSpPr/>
          <p:nvPr/>
        </p:nvSpPr>
        <p:spPr>
          <a:xfrm>
            <a:off x="2525385" y="2481869"/>
            <a:ext cx="3295462" cy="2136107"/>
          </a:xfrm>
          <a:prstGeom prst="roundRect">
            <a:avLst>
              <a:gd name="adj" fmla="val 4989"/>
            </a:avLst>
          </a:prstGeom>
          <a:no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6" name="Rounded Rectangle 74">
            <a:extLst>
              <a:ext uri="{FF2B5EF4-FFF2-40B4-BE49-F238E27FC236}">
                <a16:creationId xmlns:a16="http://schemas.microsoft.com/office/drawing/2014/main" id="{11A32573-0BC0-44D7-6099-F61B13B42100}"/>
              </a:ext>
            </a:extLst>
          </p:cNvPr>
          <p:cNvSpPr/>
          <p:nvPr/>
        </p:nvSpPr>
        <p:spPr>
          <a:xfrm>
            <a:off x="5875724" y="2481869"/>
            <a:ext cx="2973812" cy="2163431"/>
          </a:xfrm>
          <a:prstGeom prst="roundRect">
            <a:avLst>
              <a:gd name="adj" fmla="val 4989"/>
            </a:avLst>
          </a:prstGeom>
          <a:no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7" name="TextBox 16">
            <a:extLst>
              <a:ext uri="{FF2B5EF4-FFF2-40B4-BE49-F238E27FC236}">
                <a16:creationId xmlns:a16="http://schemas.microsoft.com/office/drawing/2014/main" id="{CF70D834-7DBA-7C78-0091-785DB4D6DCA3}"/>
              </a:ext>
            </a:extLst>
          </p:cNvPr>
          <p:cNvSpPr txBox="1"/>
          <p:nvPr/>
        </p:nvSpPr>
        <p:spPr>
          <a:xfrm>
            <a:off x="6068746" y="2982266"/>
            <a:ext cx="2637268"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1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D6BB7F48-6E38-58FA-BBF2-C24609E7FADC}"/>
              </a:ext>
            </a:extLst>
          </p:cNvPr>
          <p:cNvSpPr txBox="1"/>
          <p:nvPr/>
        </p:nvSpPr>
        <p:spPr>
          <a:xfrm>
            <a:off x="2466381" y="2970405"/>
            <a:ext cx="3295462"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7,2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E65CDB2-B626-8A8D-6458-6CFFF193D8AB}"/>
              </a:ext>
            </a:extLst>
          </p:cNvPr>
          <p:cNvSpPr txBox="1"/>
          <p:nvPr/>
        </p:nvSpPr>
        <p:spPr>
          <a:xfrm>
            <a:off x="2613848" y="2683724"/>
            <a:ext cx="3081739" cy="198581"/>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Kontrolė ir vykdymo užtikrinimas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AEF0EE6F-41A2-AB8A-83C5-59F8B221F64D}"/>
              </a:ext>
            </a:extLst>
          </p:cNvPr>
          <p:cNvSpPr txBox="1"/>
          <p:nvPr/>
        </p:nvSpPr>
        <p:spPr>
          <a:xfrm>
            <a:off x="5936356" y="2546584"/>
            <a:ext cx="2902048" cy="416589"/>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Reikalingų sistemų ir prietaisų įsigijimas ir įrengimas laivuose</a:t>
            </a:r>
            <a:endParaRPr lang="en-US" sz="1200" b="1" cap="all" spc="20" dirty="0">
              <a:solidFill>
                <a:srgbClr val="126A3A"/>
              </a:solidFill>
              <a:latin typeface="Arial" panose="020B0604020202020204" pitchFamily="34" charset="0"/>
              <a:cs typeface="Arial" panose="020B0604020202020204" pitchFamily="34" charset="0"/>
            </a:endParaRPr>
          </a:p>
        </p:txBody>
      </p:sp>
      <p:grpSp>
        <p:nvGrpSpPr>
          <p:cNvPr id="22" name="Group 29">
            <a:extLst>
              <a:ext uri="{FF2B5EF4-FFF2-40B4-BE49-F238E27FC236}">
                <a16:creationId xmlns:a16="http://schemas.microsoft.com/office/drawing/2014/main" id="{71AE241A-F8D5-0FC9-2E06-FF09C5A87DC5}"/>
              </a:ext>
            </a:extLst>
          </p:cNvPr>
          <p:cNvGrpSpPr/>
          <p:nvPr/>
        </p:nvGrpSpPr>
        <p:grpSpPr>
          <a:xfrm>
            <a:off x="683569" y="2053028"/>
            <a:ext cx="4189776" cy="417234"/>
            <a:chOff x="1392264" y="2127534"/>
            <a:chExt cx="2819112" cy="490989"/>
          </a:xfrm>
        </p:grpSpPr>
        <p:sp>
          <p:nvSpPr>
            <p:cNvPr id="23" name="Arc 36">
              <a:extLst>
                <a:ext uri="{FF2B5EF4-FFF2-40B4-BE49-F238E27FC236}">
                  <a16:creationId xmlns:a16="http://schemas.microsoft.com/office/drawing/2014/main" id="{73BB08EB-D53A-9E15-B05D-2E1A6AB7747E}"/>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4" name="Straight Connector 37">
              <a:extLst>
                <a:ext uri="{FF2B5EF4-FFF2-40B4-BE49-F238E27FC236}">
                  <a16:creationId xmlns:a16="http://schemas.microsoft.com/office/drawing/2014/main" id="{F76F16CD-B9A4-7BAE-E183-2D81F831A6B6}"/>
                </a:ext>
              </a:extLst>
            </p:cNvPr>
            <p:cNvCxnSpPr>
              <a:stCxn id="23" idx="2"/>
            </p:cNvCxnSpPr>
            <p:nvPr/>
          </p:nvCxnSpPr>
          <p:spPr>
            <a:xfrm>
              <a:off x="1392264" y="2251815"/>
              <a:ext cx="0" cy="3667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39">
              <a:extLst>
                <a:ext uri="{FF2B5EF4-FFF2-40B4-BE49-F238E27FC236}">
                  <a16:creationId xmlns:a16="http://schemas.microsoft.com/office/drawing/2014/main" id="{63794AF4-DAD2-06EB-F73D-FD2B1263E6BB}"/>
                </a:ext>
              </a:extLst>
            </p:cNvPr>
            <p:cNvCxnSpPr>
              <a:stCxn id="23"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26" name="Group 50">
            <a:extLst>
              <a:ext uri="{FF2B5EF4-FFF2-40B4-BE49-F238E27FC236}">
                <a16:creationId xmlns:a16="http://schemas.microsoft.com/office/drawing/2014/main" id="{A141312F-0882-1E44-E972-F0ECB8450CE6}"/>
              </a:ext>
            </a:extLst>
          </p:cNvPr>
          <p:cNvGrpSpPr/>
          <p:nvPr/>
        </p:nvGrpSpPr>
        <p:grpSpPr>
          <a:xfrm flipH="1">
            <a:off x="4819952" y="2051598"/>
            <a:ext cx="3357585" cy="460096"/>
            <a:chOff x="1391655" y="2127534"/>
            <a:chExt cx="2819721" cy="460096"/>
          </a:xfrm>
        </p:grpSpPr>
        <p:sp>
          <p:nvSpPr>
            <p:cNvPr id="27" name="Arc 51">
              <a:extLst>
                <a:ext uri="{FF2B5EF4-FFF2-40B4-BE49-F238E27FC236}">
                  <a16:creationId xmlns:a16="http://schemas.microsoft.com/office/drawing/2014/main" id="{E8E7DA4D-7812-808E-C617-96E14793494F}"/>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8" name="Straight Connector 52">
              <a:extLst>
                <a:ext uri="{FF2B5EF4-FFF2-40B4-BE49-F238E27FC236}">
                  <a16:creationId xmlns:a16="http://schemas.microsoft.com/office/drawing/2014/main" id="{1C4DB5E5-B97B-EFB1-9E2B-3ACFB99ADD3F}"/>
                </a:ext>
              </a:extLst>
            </p:cNvPr>
            <p:cNvCxnSpPr/>
            <p:nvPr/>
          </p:nvCxnSpPr>
          <p:spPr>
            <a:xfrm flipH="1">
              <a:off x="1391655" y="2245465"/>
              <a:ext cx="609" cy="34216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54">
              <a:extLst>
                <a:ext uri="{FF2B5EF4-FFF2-40B4-BE49-F238E27FC236}">
                  <a16:creationId xmlns:a16="http://schemas.microsoft.com/office/drawing/2014/main" id="{8DC84D55-EBA3-2335-EC31-333FD53FEC3C}"/>
                </a:ext>
              </a:extLst>
            </p:cNvPr>
            <p:cNvCxnSpPr>
              <a:stCxn id="27"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2">
            <a:extLst>
              <a:ext uri="{FF2B5EF4-FFF2-40B4-BE49-F238E27FC236}">
                <a16:creationId xmlns:a16="http://schemas.microsoft.com/office/drawing/2014/main" id="{7762C68B-C800-7293-E925-38C6B22AF1FA}"/>
              </a:ext>
            </a:extLst>
          </p:cNvPr>
          <p:cNvCxnSpPr>
            <a:cxnSpLocks/>
          </p:cNvCxnSpPr>
          <p:nvPr/>
        </p:nvCxnSpPr>
        <p:spPr>
          <a:xfrm flipV="1">
            <a:off x="4309190" y="2053027"/>
            <a:ext cx="0" cy="428842"/>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36" name="Paveikslėlis 35">
            <a:extLst>
              <a:ext uri="{FF2B5EF4-FFF2-40B4-BE49-F238E27FC236}">
                <a16:creationId xmlns:a16="http://schemas.microsoft.com/office/drawing/2014/main" id="{BBAB6FAF-F3ED-2E1E-F857-C387085D7C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1867" y="1062247"/>
            <a:ext cx="864097" cy="864097"/>
          </a:xfrm>
          <a:prstGeom prst="rect">
            <a:avLst/>
          </a:prstGeom>
        </p:spPr>
      </p:pic>
      <p:pic>
        <p:nvPicPr>
          <p:cNvPr id="38" name="Paveikslėlis 37" descr="LT Bendrai finansuoja Europos Sąjunga_BLACK Outline">
            <a:extLst>
              <a:ext uri="{FF2B5EF4-FFF2-40B4-BE49-F238E27FC236}">
                <a16:creationId xmlns:a16="http://schemas.microsoft.com/office/drawing/2014/main" id="{209EB919-F30A-E24E-B2F1-2E1A907EA8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4883" y="4671080"/>
            <a:ext cx="2227219" cy="464023"/>
          </a:xfrm>
          <a:prstGeom prst="rect">
            <a:avLst/>
          </a:prstGeom>
          <a:noFill/>
          <a:ln>
            <a:noFill/>
          </a:ln>
        </p:spPr>
      </p:pic>
      <p:pic>
        <p:nvPicPr>
          <p:cNvPr id="9" name="Picture 2" descr="C:\Users\Aniuta\Desktop\lapas2.png">
            <a:extLst>
              <a:ext uri="{FF2B5EF4-FFF2-40B4-BE49-F238E27FC236}">
                <a16:creationId xmlns:a16="http://schemas.microsoft.com/office/drawing/2014/main" id="{FA82A872-39EB-DCF6-676E-AA1F18F89464}"/>
              </a:ext>
            </a:extLst>
          </p:cNvPr>
          <p:cNvPicPr>
            <a:picLocks noChangeAspect="1" noChangeArrowheads="1"/>
          </p:cNvPicPr>
          <p:nvPr/>
        </p:nvPicPr>
        <p:blipFill>
          <a:blip r:embed="rId5" cstate="print"/>
          <a:srcRect/>
          <a:stretch>
            <a:fillRect/>
          </a:stretch>
        </p:blipFill>
        <p:spPr bwMode="auto">
          <a:xfrm rot="5400000">
            <a:off x="7823629" y="920809"/>
            <a:ext cx="1159250" cy="1392767"/>
          </a:xfrm>
          <a:prstGeom prst="rect">
            <a:avLst/>
          </a:prstGeom>
          <a:noFill/>
        </p:spPr>
      </p:pic>
      <p:sp>
        <p:nvSpPr>
          <p:cNvPr id="7" name="TextBox 6">
            <a:extLst>
              <a:ext uri="{FF2B5EF4-FFF2-40B4-BE49-F238E27FC236}">
                <a16:creationId xmlns:a16="http://schemas.microsoft.com/office/drawing/2014/main" id="{9B2253F3-C686-82C1-94B8-E078363B4C21}"/>
              </a:ext>
            </a:extLst>
          </p:cNvPr>
          <p:cNvSpPr txBox="1"/>
          <p:nvPr/>
        </p:nvSpPr>
        <p:spPr>
          <a:xfrm>
            <a:off x="353332" y="3576756"/>
            <a:ext cx="2031933" cy="923330"/>
          </a:xfrm>
          <a:prstGeom prst="rect">
            <a:avLst/>
          </a:prstGeom>
          <a:noFill/>
        </p:spPr>
        <p:txBody>
          <a:bodyPr wrap="square" lIns="0" tIns="0" rIns="0" bIns="0" rtlCol="0">
            <a:spAutoFit/>
          </a:bodyPr>
          <a:lstStyle/>
          <a:p>
            <a:pPr algn="ctr"/>
            <a:r>
              <a:rPr lang="lt-LT" sz="1200" dirty="0">
                <a:latin typeface="Arial" panose="020B0604020202020204" pitchFamily="34" charset="0"/>
                <a:cs typeface="Arial" panose="020B0604020202020204" pitchFamily="34" charset="0"/>
              </a:rPr>
              <a:t>Remiamas duomenų rinkimas, tvarkymas ir naudojimas  mokslinės analizės ir BŽP įgyvendinimo tikslais</a:t>
            </a:r>
            <a:endParaRPr lang="en-US" sz="12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F4F7356-8010-9E47-E0DF-42543253FE6C}"/>
              </a:ext>
            </a:extLst>
          </p:cNvPr>
          <p:cNvSpPr txBox="1"/>
          <p:nvPr/>
        </p:nvSpPr>
        <p:spPr>
          <a:xfrm>
            <a:off x="2580262" y="3217125"/>
            <a:ext cx="3066880" cy="1107996"/>
          </a:xfrm>
          <a:prstGeom prst="rect">
            <a:avLst/>
          </a:prstGeom>
          <a:noFill/>
        </p:spPr>
        <p:txBody>
          <a:bodyPr wrap="square" lIns="0" tIns="0" rIns="0" bIns="0" rtlCol="0">
            <a:spAutoFit/>
          </a:bodyPr>
          <a:lstStyle/>
          <a:p>
            <a:pPr algn="ctr"/>
            <a:r>
              <a:rPr lang="lt-LT" sz="1200" dirty="0">
                <a:latin typeface="Arial" panose="020B0604020202020204" pitchFamily="34" charset="0"/>
                <a:cs typeface="Arial" panose="020B0604020202020204" pitchFamily="34" charset="0"/>
              </a:rPr>
              <a:t>Remiamos stebėsenos, kontrolės ir vykdymo užtikrinimo priemonės ir veiksmai, kaip numatyta EJRŽAF Reglamento 22 str.1 punkte, įskaitant esamų duomenų valdymo ir žvejybos stebėsenos technologijų gerinamą ir modernizavimą bei naujovių diegimą</a:t>
            </a:r>
          </a:p>
        </p:txBody>
      </p:sp>
      <p:sp>
        <p:nvSpPr>
          <p:cNvPr id="21" name="TextBox 20">
            <a:extLst>
              <a:ext uri="{FF2B5EF4-FFF2-40B4-BE49-F238E27FC236}">
                <a16:creationId xmlns:a16="http://schemas.microsoft.com/office/drawing/2014/main" id="{D320BA8E-256E-CE93-FD37-EA8B8FA0E7DD}"/>
              </a:ext>
            </a:extLst>
          </p:cNvPr>
          <p:cNvSpPr txBox="1"/>
          <p:nvPr/>
        </p:nvSpPr>
        <p:spPr>
          <a:xfrm>
            <a:off x="5884278" y="3135824"/>
            <a:ext cx="2973812" cy="1477328"/>
          </a:xfrm>
          <a:prstGeom prst="rect">
            <a:avLst/>
          </a:prstGeom>
          <a:noFill/>
        </p:spPr>
        <p:txBody>
          <a:bodyPr wrap="square" lIns="0" tIns="0" rIns="0" bIns="0" rtlCol="0">
            <a:spAutoFit/>
          </a:bodyPr>
          <a:lstStyle/>
          <a:p>
            <a:pPr algn="ctr"/>
            <a:r>
              <a:rPr lang="lt-LT" sz="1200" dirty="0">
                <a:latin typeface="Arial" panose="020B0604020202020204" pitchFamily="34" charset="0"/>
                <a:cs typeface="Arial" panose="020B0604020202020204" pitchFamily="34" charset="0"/>
              </a:rPr>
              <a:t>EJRŽAF Reglamento 22 str. 2 punkte nurodytų sistemų ir prietaisų įsigijimas ir įrengimas laivuose. Pavyzdžiui laivo buvimo vietos nustatymo ir EDPS, naudojamų kontrolės tikslais, nuotolinio elektroninio stebėjimo sistemų, nuolatinio varomojo variklio galios matavimo ir įrašymo prietaisų)</a:t>
            </a:r>
          </a:p>
        </p:txBody>
      </p:sp>
    </p:spTree>
    <p:extLst>
      <p:ext uri="{BB962C8B-B14F-4D97-AF65-F5344CB8AC3E}">
        <p14:creationId xmlns:p14="http://schemas.microsoft.com/office/powerpoint/2010/main" val="3916990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76" y="127533"/>
            <a:ext cx="2448270" cy="417233"/>
          </a:xfrm>
          <a:prstGeom prst="rect">
            <a:avLst/>
          </a:prstGeom>
        </p:spPr>
      </p:pic>
      <p:sp>
        <p:nvSpPr>
          <p:cNvPr id="5" name="TextBox 4">
            <a:extLst>
              <a:ext uri="{FF2B5EF4-FFF2-40B4-BE49-F238E27FC236}">
                <a16:creationId xmlns:a16="http://schemas.microsoft.com/office/drawing/2014/main" id="{A98059BB-6327-F307-2A38-D602217CA561}"/>
              </a:ext>
            </a:extLst>
          </p:cNvPr>
          <p:cNvSpPr txBox="1"/>
          <p:nvPr/>
        </p:nvSpPr>
        <p:spPr>
          <a:xfrm>
            <a:off x="2622149" y="358039"/>
            <a:ext cx="4656258" cy="1015663"/>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1.6. Prisidėti prie vandens biologinės įvairovės ir ekosistemų apsaugos ir atkūrimo </a:t>
            </a:r>
            <a:endParaRPr lang="en-GB" sz="2000" b="1" dirty="0">
              <a:solidFill>
                <a:srgbClr val="8EC543"/>
              </a:solidFill>
              <a:latin typeface="Arial" pitchFamily="34" charset="0"/>
              <a:cs typeface="Arial" pitchFamily="34" charset="0"/>
            </a:endParaRPr>
          </a:p>
        </p:txBody>
      </p:sp>
      <p:sp>
        <p:nvSpPr>
          <p:cNvPr id="12" name="Rounded Rectangle 74">
            <a:extLst>
              <a:ext uri="{FF2B5EF4-FFF2-40B4-BE49-F238E27FC236}">
                <a16:creationId xmlns:a16="http://schemas.microsoft.com/office/drawing/2014/main" id="{75DFB337-13E7-4BB2-7B37-CB4C206CA5F6}"/>
              </a:ext>
            </a:extLst>
          </p:cNvPr>
          <p:cNvSpPr/>
          <p:nvPr/>
        </p:nvSpPr>
        <p:spPr>
          <a:xfrm>
            <a:off x="179949" y="2360662"/>
            <a:ext cx="4145876" cy="2655303"/>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3" name="TextBox 12">
            <a:extLst>
              <a:ext uri="{FF2B5EF4-FFF2-40B4-BE49-F238E27FC236}">
                <a16:creationId xmlns:a16="http://schemas.microsoft.com/office/drawing/2014/main" id="{D83A8EF4-097A-713D-243B-7017A605BF39}"/>
              </a:ext>
            </a:extLst>
          </p:cNvPr>
          <p:cNvSpPr txBox="1"/>
          <p:nvPr/>
        </p:nvSpPr>
        <p:spPr>
          <a:xfrm>
            <a:off x="2617089" y="2940858"/>
            <a:ext cx="1588493" cy="369332"/>
          </a:xfrm>
          <a:prstGeom prst="rect">
            <a:avLst/>
          </a:prstGeom>
          <a:noFill/>
        </p:spPr>
        <p:txBody>
          <a:bodyPr wrap="square" lIns="0" tIns="0" rIns="0" bIns="0" rtlCol="0">
            <a:spAutoFit/>
          </a:bodyPr>
          <a:lstStyle/>
          <a:p>
            <a:pPr algn="ctr"/>
            <a:r>
              <a:rPr lang="lt-LT" sz="1200" dirty="0">
                <a:solidFill>
                  <a:srgbClr val="0070C0"/>
                </a:solidFill>
                <a:latin typeface="Arial" panose="020B0604020202020204" pitchFamily="34" charset="0"/>
                <a:cs typeface="Arial" panose="020B0604020202020204" pitchFamily="34" charset="0"/>
              </a:rPr>
              <a:t>Numatomas biudžetas: </a:t>
            </a:r>
            <a:r>
              <a:rPr lang="lt-LT" sz="1200" b="1" dirty="0">
                <a:solidFill>
                  <a:srgbClr val="0070C0"/>
                </a:solidFill>
                <a:latin typeface="Arial" panose="020B0604020202020204" pitchFamily="34" charset="0"/>
                <a:cs typeface="Arial" panose="020B0604020202020204" pitchFamily="34" charset="0"/>
              </a:rPr>
              <a:t>3,9 mln. Eur</a:t>
            </a:r>
            <a:endParaRPr lang="en-US" sz="1200" b="1" dirty="0">
              <a:solidFill>
                <a:srgbClr val="0070C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CD930C3-3F9D-3E8D-1871-77B05D9E81D0}"/>
              </a:ext>
            </a:extLst>
          </p:cNvPr>
          <p:cNvSpPr txBox="1"/>
          <p:nvPr/>
        </p:nvSpPr>
        <p:spPr>
          <a:xfrm>
            <a:off x="318385" y="2670936"/>
            <a:ext cx="2303764" cy="852606"/>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Išsaugojimo priemonių, skirtų ilgalaikiam išteklių atkūrimui, įgyvendinimas</a:t>
            </a:r>
            <a:endParaRPr lang="en-US" sz="1200" b="1" cap="all" spc="20"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16" name="Rounded Rectangle 74">
            <a:extLst>
              <a:ext uri="{FF2B5EF4-FFF2-40B4-BE49-F238E27FC236}">
                <a16:creationId xmlns:a16="http://schemas.microsoft.com/office/drawing/2014/main" id="{11A32573-0BC0-44D7-6099-F61B13B42100}"/>
              </a:ext>
            </a:extLst>
          </p:cNvPr>
          <p:cNvSpPr/>
          <p:nvPr/>
        </p:nvSpPr>
        <p:spPr>
          <a:xfrm>
            <a:off x="4422278" y="2366526"/>
            <a:ext cx="4349544" cy="2649437"/>
          </a:xfrm>
          <a:prstGeom prst="roundRect">
            <a:avLst>
              <a:gd name="adj" fmla="val 4989"/>
            </a:avLst>
          </a:prstGeom>
          <a:solidFill>
            <a:schemeClr val="accent1">
              <a:lumMod val="20000"/>
              <a:lumOff val="80000"/>
            </a:schemeClr>
          </a:solid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7" name="TextBox 16">
            <a:extLst>
              <a:ext uri="{FF2B5EF4-FFF2-40B4-BE49-F238E27FC236}">
                <a16:creationId xmlns:a16="http://schemas.microsoft.com/office/drawing/2014/main" id="{CF70D834-7DBA-7C78-0091-785DB4D6DCA3}"/>
              </a:ext>
            </a:extLst>
          </p:cNvPr>
          <p:cNvSpPr txBox="1"/>
          <p:nvPr/>
        </p:nvSpPr>
        <p:spPr>
          <a:xfrm>
            <a:off x="7029549" y="2732353"/>
            <a:ext cx="1615659"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Numatomas biudžetas: </a:t>
            </a:r>
            <a:r>
              <a:rPr kumimoji="0" lang="lt-LT"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2,22 mln. Eur</a:t>
            </a:r>
            <a:endParaRPr kumimoji="0" lang="en-US" sz="1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AEF0EE6F-41A2-AB8A-83C5-59F8B221F64D}"/>
              </a:ext>
            </a:extLst>
          </p:cNvPr>
          <p:cNvSpPr txBox="1"/>
          <p:nvPr/>
        </p:nvSpPr>
        <p:spPr>
          <a:xfrm>
            <a:off x="4454710" y="2478616"/>
            <a:ext cx="2426852" cy="646908"/>
          </a:xfrm>
          <a:prstGeom prst="rect">
            <a:avLst/>
          </a:prstGeom>
          <a:noFill/>
        </p:spPr>
        <p:txBody>
          <a:bodyPr wrap="square" lIns="0" tIns="0" rIns="0" bIns="0" rtlCol="0">
            <a:spAutoFit/>
          </a:bodyPr>
          <a:lstStyle/>
          <a:p>
            <a:pPr algn="ctr">
              <a:lnSpc>
                <a:spcPts val="1700"/>
              </a:lnSpc>
              <a:spcAft>
                <a:spcPts val="600"/>
              </a:spcAft>
            </a:pPr>
            <a:r>
              <a:rPr lang="lt-LT" sz="1200" b="1" cap="all" spc="20" dirty="0">
                <a:solidFill>
                  <a:srgbClr val="126A3A"/>
                </a:solidFill>
                <a:latin typeface="Arial" panose="020B0604020202020204" pitchFamily="34" charset="0"/>
                <a:cs typeface="Arial" panose="020B0604020202020204" pitchFamily="34" charset="0"/>
              </a:rPr>
              <a:t>Jūros šiukšlių ir nepageidaujamos priegaudos tvarkymas</a:t>
            </a:r>
            <a:endParaRPr lang="en-US" sz="1200" b="1" cap="all" spc="20" dirty="0">
              <a:solidFill>
                <a:srgbClr val="126A3A"/>
              </a:solidFill>
              <a:latin typeface="Arial" panose="020B0604020202020204" pitchFamily="34" charset="0"/>
              <a:cs typeface="Arial" panose="020B0604020202020204" pitchFamily="34" charset="0"/>
            </a:endParaRPr>
          </a:p>
        </p:txBody>
      </p:sp>
      <p:grpSp>
        <p:nvGrpSpPr>
          <p:cNvPr id="22" name="Group 29">
            <a:extLst>
              <a:ext uri="{FF2B5EF4-FFF2-40B4-BE49-F238E27FC236}">
                <a16:creationId xmlns:a16="http://schemas.microsoft.com/office/drawing/2014/main" id="{71AE241A-F8D5-0FC9-2E06-FF09C5A87DC5}"/>
              </a:ext>
            </a:extLst>
          </p:cNvPr>
          <p:cNvGrpSpPr/>
          <p:nvPr/>
        </p:nvGrpSpPr>
        <p:grpSpPr>
          <a:xfrm>
            <a:off x="740745" y="2053027"/>
            <a:ext cx="4132600" cy="490989"/>
            <a:chOff x="1392264" y="2127534"/>
            <a:chExt cx="2819112" cy="490989"/>
          </a:xfrm>
        </p:grpSpPr>
        <p:sp>
          <p:nvSpPr>
            <p:cNvPr id="23" name="Arc 36">
              <a:extLst>
                <a:ext uri="{FF2B5EF4-FFF2-40B4-BE49-F238E27FC236}">
                  <a16:creationId xmlns:a16="http://schemas.microsoft.com/office/drawing/2014/main" id="{73BB08EB-D53A-9E15-B05D-2E1A6AB7747E}"/>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4" name="Straight Connector 37">
              <a:extLst>
                <a:ext uri="{FF2B5EF4-FFF2-40B4-BE49-F238E27FC236}">
                  <a16:creationId xmlns:a16="http://schemas.microsoft.com/office/drawing/2014/main" id="{F76F16CD-B9A4-7BAE-E183-2D81F831A6B6}"/>
                </a:ext>
              </a:extLst>
            </p:cNvPr>
            <p:cNvCxnSpPr>
              <a:stCxn id="23" idx="2"/>
            </p:cNvCxnSpPr>
            <p:nvPr/>
          </p:nvCxnSpPr>
          <p:spPr>
            <a:xfrm>
              <a:off x="1392264" y="2251815"/>
              <a:ext cx="0" cy="3667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39">
              <a:extLst>
                <a:ext uri="{FF2B5EF4-FFF2-40B4-BE49-F238E27FC236}">
                  <a16:creationId xmlns:a16="http://schemas.microsoft.com/office/drawing/2014/main" id="{63794AF4-DAD2-06EB-F73D-FD2B1263E6BB}"/>
                </a:ext>
              </a:extLst>
            </p:cNvPr>
            <p:cNvCxnSpPr>
              <a:stCxn id="23"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26" name="Group 50">
            <a:extLst>
              <a:ext uri="{FF2B5EF4-FFF2-40B4-BE49-F238E27FC236}">
                <a16:creationId xmlns:a16="http://schemas.microsoft.com/office/drawing/2014/main" id="{A141312F-0882-1E44-E972-F0ECB8450CE6}"/>
              </a:ext>
            </a:extLst>
          </p:cNvPr>
          <p:cNvGrpSpPr/>
          <p:nvPr/>
        </p:nvGrpSpPr>
        <p:grpSpPr>
          <a:xfrm flipH="1">
            <a:off x="4819952" y="2051598"/>
            <a:ext cx="3357585" cy="460096"/>
            <a:chOff x="1391655" y="2127534"/>
            <a:chExt cx="2819721" cy="460096"/>
          </a:xfrm>
        </p:grpSpPr>
        <p:sp>
          <p:nvSpPr>
            <p:cNvPr id="27" name="Arc 51">
              <a:extLst>
                <a:ext uri="{FF2B5EF4-FFF2-40B4-BE49-F238E27FC236}">
                  <a16:creationId xmlns:a16="http://schemas.microsoft.com/office/drawing/2014/main" id="{E8E7DA4D-7812-808E-C617-96E14793494F}"/>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8" name="Straight Connector 52">
              <a:extLst>
                <a:ext uri="{FF2B5EF4-FFF2-40B4-BE49-F238E27FC236}">
                  <a16:creationId xmlns:a16="http://schemas.microsoft.com/office/drawing/2014/main" id="{1C4DB5E5-B97B-EFB1-9E2B-3ACFB99ADD3F}"/>
                </a:ext>
              </a:extLst>
            </p:cNvPr>
            <p:cNvCxnSpPr/>
            <p:nvPr/>
          </p:nvCxnSpPr>
          <p:spPr>
            <a:xfrm flipH="1">
              <a:off x="1391655" y="2245465"/>
              <a:ext cx="609" cy="34216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54">
              <a:extLst>
                <a:ext uri="{FF2B5EF4-FFF2-40B4-BE49-F238E27FC236}">
                  <a16:creationId xmlns:a16="http://schemas.microsoft.com/office/drawing/2014/main" id="{8DC84D55-EBA3-2335-EC31-333FD53FEC3C}"/>
                </a:ext>
              </a:extLst>
            </p:cNvPr>
            <p:cNvCxnSpPr>
              <a:stCxn id="27"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pic>
        <p:nvPicPr>
          <p:cNvPr id="36" name="Paveikslėlis 35">
            <a:extLst>
              <a:ext uri="{FF2B5EF4-FFF2-40B4-BE49-F238E27FC236}">
                <a16:creationId xmlns:a16="http://schemas.microsoft.com/office/drawing/2014/main" id="{BBAB6FAF-F3ED-2E1E-F857-C387085D7C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2166" y="689956"/>
            <a:ext cx="864097" cy="864097"/>
          </a:xfrm>
          <a:prstGeom prst="rect">
            <a:avLst/>
          </a:prstGeom>
        </p:spPr>
      </p:pic>
      <p:pic>
        <p:nvPicPr>
          <p:cNvPr id="38" name="Paveikslėlis 37" descr="LT Bendrai finansuoja Europos Sąjunga_BLACK Outline">
            <a:extLst>
              <a:ext uri="{FF2B5EF4-FFF2-40B4-BE49-F238E27FC236}">
                <a16:creationId xmlns:a16="http://schemas.microsoft.com/office/drawing/2014/main" id="{209EB919-F30A-E24E-B2F1-2E1A907EA8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543" y="728120"/>
            <a:ext cx="2227219" cy="464023"/>
          </a:xfrm>
          <a:prstGeom prst="rect">
            <a:avLst/>
          </a:prstGeom>
          <a:noFill/>
          <a:ln>
            <a:noFill/>
          </a:ln>
        </p:spPr>
      </p:pic>
      <p:pic>
        <p:nvPicPr>
          <p:cNvPr id="9" name="Picture 2" descr="C:\Users\Aniuta\Desktop\lapas2.png">
            <a:extLst>
              <a:ext uri="{FF2B5EF4-FFF2-40B4-BE49-F238E27FC236}">
                <a16:creationId xmlns:a16="http://schemas.microsoft.com/office/drawing/2014/main" id="{FA82A872-39EB-DCF6-676E-AA1F18F89464}"/>
              </a:ext>
            </a:extLst>
          </p:cNvPr>
          <p:cNvPicPr>
            <a:picLocks noChangeAspect="1" noChangeArrowheads="1"/>
          </p:cNvPicPr>
          <p:nvPr/>
        </p:nvPicPr>
        <p:blipFill>
          <a:blip r:embed="rId5" cstate="print"/>
          <a:srcRect/>
          <a:stretch>
            <a:fillRect/>
          </a:stretch>
        </p:blipFill>
        <p:spPr bwMode="auto">
          <a:xfrm rot="5400000">
            <a:off x="7564590" y="515515"/>
            <a:ext cx="1159250" cy="1392767"/>
          </a:xfrm>
          <a:prstGeom prst="rect">
            <a:avLst/>
          </a:prstGeom>
          <a:noFill/>
        </p:spPr>
      </p:pic>
      <p:cxnSp>
        <p:nvCxnSpPr>
          <p:cNvPr id="2" name="Straight Connector 32">
            <a:extLst>
              <a:ext uri="{FF2B5EF4-FFF2-40B4-BE49-F238E27FC236}">
                <a16:creationId xmlns:a16="http://schemas.microsoft.com/office/drawing/2014/main" id="{6555F6E7-B410-3E1F-D236-F8C0D7490AE8}"/>
              </a:ext>
            </a:extLst>
          </p:cNvPr>
          <p:cNvCxnSpPr>
            <a:cxnSpLocks/>
          </p:cNvCxnSpPr>
          <p:nvPr/>
        </p:nvCxnSpPr>
        <p:spPr>
          <a:xfrm flipV="1">
            <a:off x="4857046" y="1340785"/>
            <a:ext cx="0" cy="71081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7F79F2A-2127-A6AD-04CD-0B52A7C95C5C}"/>
              </a:ext>
            </a:extLst>
          </p:cNvPr>
          <p:cNvSpPr txBox="1"/>
          <p:nvPr/>
        </p:nvSpPr>
        <p:spPr>
          <a:xfrm>
            <a:off x="295135" y="3584959"/>
            <a:ext cx="3988707" cy="1477328"/>
          </a:xfrm>
          <a:prstGeom prst="rect">
            <a:avLst/>
          </a:prstGeom>
          <a:noFill/>
        </p:spPr>
        <p:txBody>
          <a:bodyPr wrap="square" lIns="0" tIns="0" rIns="0" bIns="0" rtlCol="0">
            <a:spAutoFit/>
          </a:bodyPr>
          <a:lstStyle/>
          <a:p>
            <a:pPr algn="ctr"/>
            <a:r>
              <a:rPr lang="lt-LT" sz="1200" dirty="0">
                <a:latin typeface="Arial" panose="020B0604020202020204" pitchFamily="34" charset="0"/>
                <a:cs typeface="Arial" panose="020B0604020202020204" pitchFamily="34" charset="0"/>
              </a:rPr>
              <a:t>Remia veiksmus susijusius su tiesioginiu žuvų išteklių atkūrimu (laikantis EJRŽAF reglamento 13 str. h); reikiamų atkurti žuvų išteklių žuvivaisai skirtos infrastruktūros</a:t>
            </a:r>
          </a:p>
          <a:p>
            <a:pPr algn="ctr"/>
            <a:r>
              <a:rPr lang="lt-LT" sz="1200" dirty="0">
                <a:latin typeface="Arial" panose="020B0604020202020204" pitchFamily="34" charset="0"/>
                <a:cs typeface="Arial" panose="020B0604020202020204" pitchFamily="34" charset="0"/>
              </a:rPr>
              <a:t>įrengimu ir / ar atnaujinimu; skirtus žinių, kuriomis </a:t>
            </a:r>
          </a:p>
          <a:p>
            <a:pPr algn="ctr"/>
            <a:r>
              <a:rPr lang="lt-LT" sz="1200" dirty="0">
                <a:latin typeface="Arial" panose="020B0604020202020204" pitchFamily="34" charset="0"/>
                <a:cs typeface="Arial" panose="020B0604020202020204" pitchFamily="34" charset="0"/>
              </a:rPr>
              <a:t>prisidedama prie efektyvesnio žuvų išteklių atkūrimo, gerinimui (reikalingų </a:t>
            </a:r>
            <a:r>
              <a:rPr lang="lt-LT" sz="1200" dirty="0" err="1">
                <a:latin typeface="Arial" panose="020B0604020202020204" pitchFamily="34" charset="0"/>
                <a:cs typeface="Arial" panose="020B0604020202020204" pitchFamily="34" charset="0"/>
              </a:rPr>
              <a:t>įžuvinimo</a:t>
            </a:r>
            <a:r>
              <a:rPr lang="lt-LT" sz="1200" dirty="0">
                <a:latin typeface="Arial" panose="020B0604020202020204" pitchFamily="34" charset="0"/>
                <a:cs typeface="Arial" panose="020B0604020202020204" pitchFamily="34" charset="0"/>
              </a:rPr>
              <a:t> arba žuvų rūšies išteklių atkūrimo planams rengti, įgyvendinimo efektyvumui stebėti).</a:t>
            </a:r>
            <a:endParaRPr lang="en-US" sz="12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4B2AC04-500F-502C-C1A9-3A56FD68840C}"/>
              </a:ext>
            </a:extLst>
          </p:cNvPr>
          <p:cNvSpPr txBox="1"/>
          <p:nvPr/>
        </p:nvSpPr>
        <p:spPr>
          <a:xfrm>
            <a:off x="4602696" y="3193787"/>
            <a:ext cx="4169126" cy="1661993"/>
          </a:xfrm>
          <a:prstGeom prst="rect">
            <a:avLst/>
          </a:prstGeom>
          <a:noFill/>
        </p:spPr>
        <p:txBody>
          <a:bodyPr wrap="square" lIns="0" tIns="0" rIns="0" bIns="0" rtlCol="0">
            <a:spAutoFit/>
          </a:bodyPr>
          <a:lstStyle/>
          <a:p>
            <a:pPr algn="ctr"/>
            <a:r>
              <a:rPr lang="lt-LT" sz="1200" dirty="0">
                <a:latin typeface="Arial" panose="020B0604020202020204" pitchFamily="34" charset="0"/>
                <a:cs typeface="Arial" panose="020B0604020202020204" pitchFamily="34" charset="0"/>
              </a:rPr>
              <a:t>Remiamas žinių ir duomenų surinkimas ir tinkamų veiklų ir priemonių į jūrą išmestų šiukšlių ir pamestų tinklų pašalinimui iš jūros (neįskaitant Kuršių marių ir vidaus vandenų) bei prevencijai nustatymas;  nustatytų tinkamomis veiklų ir priemonių įgyvendinimas įskaitant uostų ir iškrovimo vietų (neįskaitant Kuršių mariose ir vidaus vandenyse) infrastruktūros gerinimą, pritaikant ją žvejybos veikloje susidarančių žuvų atliekų nepageidaujamos priegaudos ir iš jūros pašalintų šiukšlių priėmimo poreikiams</a:t>
            </a:r>
            <a:endParaRPr lang="en-US"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8488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tačiakampis 10">
            <a:extLst>
              <a:ext uri="{FF2B5EF4-FFF2-40B4-BE49-F238E27FC236}">
                <a16:creationId xmlns:a16="http://schemas.microsoft.com/office/drawing/2014/main" id="{777C080D-46C9-8F52-9377-9FE61865EEC2}"/>
              </a:ext>
            </a:extLst>
          </p:cNvPr>
          <p:cNvSpPr/>
          <p:nvPr/>
        </p:nvSpPr>
        <p:spPr>
          <a:xfrm>
            <a:off x="618640" y="1059582"/>
            <a:ext cx="3953360" cy="3528392"/>
          </a:xfrm>
          <a:prstGeom prst="rect">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Lygiašonis trikampis 11">
            <a:extLst>
              <a:ext uri="{FF2B5EF4-FFF2-40B4-BE49-F238E27FC236}">
                <a16:creationId xmlns:a16="http://schemas.microsoft.com/office/drawing/2014/main" id="{6A489E43-F4E5-6F64-4D3D-B1EF98A71EB3}"/>
              </a:ext>
            </a:extLst>
          </p:cNvPr>
          <p:cNvSpPr/>
          <p:nvPr/>
        </p:nvSpPr>
        <p:spPr>
          <a:xfrm rot="5400000">
            <a:off x="3443865" y="2224569"/>
            <a:ext cx="976262" cy="694363"/>
          </a:xfrm>
          <a:prstGeom prst="triangle">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extBox 17">
            <a:extLst>
              <a:ext uri="{FF2B5EF4-FFF2-40B4-BE49-F238E27FC236}">
                <a16:creationId xmlns:a16="http://schemas.microsoft.com/office/drawing/2014/main" id="{6F80D117-340F-8D03-0CDE-449CEC2E8C3E}"/>
              </a:ext>
            </a:extLst>
          </p:cNvPr>
          <p:cNvSpPr txBox="1"/>
          <p:nvPr/>
        </p:nvSpPr>
        <p:spPr>
          <a:xfrm>
            <a:off x="760298" y="1561662"/>
            <a:ext cx="3811702" cy="2862322"/>
          </a:xfrm>
          <a:prstGeom prst="rect">
            <a:avLst/>
          </a:prstGeom>
          <a:noFill/>
        </p:spPr>
        <p:txBody>
          <a:bodyPr wrap="square" rtlCol="0">
            <a:spAutoFit/>
          </a:bodyPr>
          <a:lstStyle/>
          <a:p>
            <a:pPr algn="ctr"/>
            <a:r>
              <a:rPr lang="lt-LT" sz="2000" b="1" dirty="0">
                <a:solidFill>
                  <a:schemeClr val="bg1"/>
                </a:solidFill>
                <a:latin typeface="Arial" pitchFamily="34" charset="0"/>
                <a:cs typeface="Arial" pitchFamily="34" charset="0"/>
              </a:rPr>
              <a:t>2 PRIORITETAS. </a:t>
            </a:r>
          </a:p>
          <a:p>
            <a:pPr algn="ctr"/>
            <a:endParaRPr lang="lt-LT" sz="2000" b="1" dirty="0">
              <a:solidFill>
                <a:schemeClr val="bg1"/>
              </a:solidFill>
              <a:latin typeface="Arial" pitchFamily="34" charset="0"/>
              <a:cs typeface="Arial" pitchFamily="34" charset="0"/>
            </a:endParaRPr>
          </a:p>
          <a:p>
            <a:pPr algn="ctr"/>
            <a:r>
              <a:rPr lang="lt-LT" sz="2000" b="1" dirty="0">
                <a:solidFill>
                  <a:schemeClr val="bg1"/>
                </a:solidFill>
                <a:latin typeface="Arial" pitchFamily="34" charset="0"/>
                <a:cs typeface="Arial" pitchFamily="34" charset="0"/>
              </a:rPr>
              <a:t> Darnios akvakultūros veiklos skatinimas ir žvejybos bei akvakultūros produktų perdirbimas ir prekyba jais, taip prisidedant prie aprūpinimo maistu saugumo Sąjungoje</a:t>
            </a:r>
          </a:p>
        </p:txBody>
      </p:sp>
      <p:pic>
        <p:nvPicPr>
          <p:cNvPr id="23" name="Picture 10">
            <a:extLst>
              <a:ext uri="{FF2B5EF4-FFF2-40B4-BE49-F238E27FC236}">
                <a16:creationId xmlns:a16="http://schemas.microsoft.com/office/drawing/2014/main" id="{B340A2EC-B73D-7DBA-61CD-C8D3932B35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424" y="277632"/>
            <a:ext cx="3261284" cy="555786"/>
          </a:xfrm>
          <a:prstGeom prst="rect">
            <a:avLst/>
          </a:prstGeom>
        </p:spPr>
      </p:pic>
      <p:pic>
        <p:nvPicPr>
          <p:cNvPr id="2" name="Paveikslėlis 1">
            <a:extLst>
              <a:ext uri="{FF2B5EF4-FFF2-40B4-BE49-F238E27FC236}">
                <a16:creationId xmlns:a16="http://schemas.microsoft.com/office/drawing/2014/main" id="{1C21A6BC-0D7E-F6BE-803D-D986FFDB9C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23477"/>
            <a:ext cx="829030" cy="864097"/>
          </a:xfrm>
          <a:prstGeom prst="rect">
            <a:avLst/>
          </a:prstGeom>
        </p:spPr>
      </p:pic>
      <p:pic>
        <p:nvPicPr>
          <p:cNvPr id="1028" name="Picture 4" descr="Mediterranean Blue Economy Stakeholder Platform">
            <a:extLst>
              <a:ext uri="{FF2B5EF4-FFF2-40B4-BE49-F238E27FC236}">
                <a16:creationId xmlns:a16="http://schemas.microsoft.com/office/drawing/2014/main" id="{3C041756-5694-26C4-F525-B8B1AFB0015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059582"/>
            <a:ext cx="4003054" cy="35283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Aniuta\Desktop\lapas2.png">
            <a:extLst>
              <a:ext uri="{FF2B5EF4-FFF2-40B4-BE49-F238E27FC236}">
                <a16:creationId xmlns:a16="http://schemas.microsoft.com/office/drawing/2014/main" id="{6360E11D-A57C-5195-E45B-E6A8C816C7EE}"/>
              </a:ext>
            </a:extLst>
          </p:cNvPr>
          <p:cNvPicPr>
            <a:picLocks noChangeAspect="1" noChangeArrowheads="1"/>
          </p:cNvPicPr>
          <p:nvPr/>
        </p:nvPicPr>
        <p:blipFill>
          <a:blip r:embed="rId5" cstate="print"/>
          <a:srcRect/>
          <a:stretch>
            <a:fillRect/>
          </a:stretch>
        </p:blipFill>
        <p:spPr bwMode="auto">
          <a:xfrm rot="5400000">
            <a:off x="7337820" y="-140003"/>
            <a:ext cx="1390051" cy="1670060"/>
          </a:xfrm>
          <a:prstGeom prst="rect">
            <a:avLst/>
          </a:prstGeom>
          <a:noFill/>
        </p:spPr>
      </p:pic>
    </p:spTree>
    <p:extLst>
      <p:ext uri="{BB962C8B-B14F-4D97-AF65-F5344CB8AC3E}">
        <p14:creationId xmlns:p14="http://schemas.microsoft.com/office/powerpoint/2010/main" val="1001406809"/>
      </p:ext>
    </p:extLst>
  </p:cSld>
  <p:clrMapOvr>
    <a:masterClrMapping/>
  </p:clrMapOvr>
</p:sld>
</file>

<file path=ppt/theme/theme1.xml><?xml version="1.0" encoding="utf-8"?>
<a:theme xmlns:a="http://schemas.openxmlformats.org/drawingml/2006/main" name="ZUM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ZUM PPT template naujas.pptx" id="{35B59B82-4ECE-4FFA-8448-FD28D2EFACBB}" vid="{685E024A-7724-410E-B976-39DC1F46BE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ZUM PPT template naujas</Template>
  <TotalTime>2350</TotalTime>
  <Words>1570</Words>
  <Application>Microsoft Office PowerPoint</Application>
  <PresentationFormat>Demonstracija ekrane (16:9)</PresentationFormat>
  <Paragraphs>150</Paragraphs>
  <Slides>18</Slides>
  <Notes>3</Notes>
  <HiddenSlides>0</HiddenSlides>
  <MMClips>0</MMClips>
  <ScaleCrop>false</ScaleCrop>
  <HeadingPairs>
    <vt:vector size="6" baseType="variant">
      <vt:variant>
        <vt:lpstr>Naudojami šriftai</vt:lpstr>
      </vt:variant>
      <vt:variant>
        <vt:i4>2</vt:i4>
      </vt:variant>
      <vt:variant>
        <vt:lpstr>Tema</vt:lpstr>
      </vt:variant>
      <vt:variant>
        <vt:i4>1</vt:i4>
      </vt:variant>
      <vt:variant>
        <vt:lpstr>Skaidrių pavadinimai</vt:lpstr>
      </vt:variant>
      <vt:variant>
        <vt:i4>18</vt:i4>
      </vt:variant>
    </vt:vector>
  </HeadingPairs>
  <TitlesOfParts>
    <vt:vector size="21" baseType="lpstr">
      <vt:lpstr>Arial</vt:lpstr>
      <vt:lpstr>Calibri</vt:lpstr>
      <vt:lpstr>ZUM PPT template</vt:lpstr>
      <vt:lpstr>„PowerPoint“ pateiktis</vt:lpstr>
      <vt:lpstr>„PowerPoint“ pateiktis</vt:lpstr>
      <vt:lpstr>    Programos prioritetai  </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Joana Žemaitienė</dc:creator>
  <cp:lastModifiedBy>Ieva Žundienė</cp:lastModifiedBy>
  <cp:revision>36</cp:revision>
  <cp:lastPrinted>2023-03-29T15:48:19Z</cp:lastPrinted>
  <dcterms:created xsi:type="dcterms:W3CDTF">2022-11-24T09:47:10Z</dcterms:created>
  <dcterms:modified xsi:type="dcterms:W3CDTF">2023-04-06T06:53:53Z</dcterms:modified>
</cp:coreProperties>
</file>