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65" r:id="rId3"/>
    <p:sldId id="654" r:id="rId4"/>
    <p:sldId id="266" r:id="rId5"/>
    <p:sldId id="650" r:id="rId6"/>
    <p:sldId id="652" r:id="rId7"/>
    <p:sldId id="264" r:id="rId8"/>
    <p:sldId id="263"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C543"/>
    <a:srgbClr val="126A3A"/>
    <a:srgbClr val="5C9247"/>
    <a:srgbClr val="A4E6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D66B99-252B-45E5-966E-D2D259E06972}" v="13" dt="2023-04-03T19:47:30.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936" y="7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91FE38-6656-4C69-8773-66178E16107B}" type="datetimeFigureOut">
              <a:rPr lang="en-US" smtClean="0"/>
              <a:pPr/>
              <a:t>4/4/2023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7D9B4B-C667-46DA-8DB6-7CF7DF6CE5C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BNR XI priedas. Taigi visa visas programos administravimo procesas, įskaitant auditą ir EK </a:t>
            </a:r>
            <a:r>
              <a:rPr lang="lt-LT" dirty="0" err="1"/>
              <a:t>patikrinmus</a:t>
            </a:r>
            <a:r>
              <a:rPr lang="lt-LT" dirty="0"/>
              <a:t> , turi vykti informacinių technologijų pagalba</a:t>
            </a:r>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2</a:t>
            </a:fld>
            <a:endParaRPr lang="en-GB"/>
          </a:p>
        </p:txBody>
      </p:sp>
    </p:spTree>
    <p:extLst>
      <p:ext uri="{BB962C8B-B14F-4D97-AF65-F5344CB8AC3E}">
        <p14:creationId xmlns:p14="http://schemas.microsoft.com/office/powerpoint/2010/main" val="2322266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BNR XIV priedas</a:t>
            </a:r>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3</a:t>
            </a:fld>
            <a:endParaRPr lang="en-GB"/>
          </a:p>
        </p:txBody>
      </p:sp>
    </p:spTree>
    <p:extLst>
      <p:ext uri="{BB962C8B-B14F-4D97-AF65-F5344CB8AC3E}">
        <p14:creationId xmlns:p14="http://schemas.microsoft.com/office/powerpoint/2010/main" val="3406892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PFAT pagrindinis teisės aktas ir PFSA ar KSSA gali būti taikoma kitaip  tik tuomet, jei tai nurodyta PFAT</a:t>
            </a:r>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4</a:t>
            </a:fld>
            <a:endParaRPr lang="en-GB"/>
          </a:p>
        </p:txBody>
      </p:sp>
    </p:spTree>
    <p:extLst>
      <p:ext uri="{BB962C8B-B14F-4D97-AF65-F5344CB8AC3E}">
        <p14:creationId xmlns:p14="http://schemas.microsoft.com/office/powerpoint/2010/main" val="3190175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1. PĮP – visų priemonių projektams vienodos formos, išskyrus kai pagal priemonę mokamos kompensacijos; PĮP turi būti pateikta visa informacija ir duomenys, reikalingi nustatyti atitikimą BAK, SAK ir prioritetiniams atrankos kriterijams PSK forma tvirtinama su KSSA. 2. visiems projektams pasirašomos projektų sutartis; Prieš pasirašant projektų sutartį bus prašoma duomenų, reikalingų pateikti EK pagal BNR ir  R. 2022/79; 3. BAK taikoma ir PĮP, ir prašymams skirti kompensacijas (PFSA ir Kompensacijų skyrimo; 4.  Finansinės pataisos bus taikomos už tęstinumo neužtikrinimą ir pirkimų taisyklių pažeidimą. Nustačiusi kitus pažeidimus NMA turi informuoti kompetentingas institucijas. 5. Komunikacijos nuostatuose reglamentuojama projektų viešinimo tvarka; 6. Pirkimų ir pirkimų tikrinimo tvarkos apraše pateikiami reikalavimai NPO pirkimams </a:t>
            </a:r>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5</a:t>
            </a:fld>
            <a:endParaRPr lang="en-GB"/>
          </a:p>
        </p:txBody>
      </p:sp>
    </p:spTree>
    <p:extLst>
      <p:ext uri="{BB962C8B-B14F-4D97-AF65-F5344CB8AC3E}">
        <p14:creationId xmlns:p14="http://schemas.microsoft.com/office/powerpoint/2010/main" val="3583385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BN – sąvokos ir kita (sąvokų reikia ieškoti ir ŽPAT; visi dokumentai teikiami per ŽŪMIS; kokia institucija priima sprendimus bus nustatoma PFSA ir KSSA; pateikus PĮP projekto sutartys bus sudaromos visais atvejais, PSK – jei nustatyta KSSA;  projektų sutartyje nustatomi konkretūs paramos gavėjo įsipareigojimai – pvz. kokius konkrečiai prioritetinius atrankos kriterijus turi įvykdyti ir kada; patikros vietoje ne su kiekvienu mokėjimo prašymu). Svarbu – HP ir Chartijos nuostatų laikymasis</a:t>
            </a:r>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6</a:t>
            </a:fld>
            <a:endParaRPr lang="en-GB"/>
          </a:p>
        </p:txBody>
      </p:sp>
    </p:spTree>
    <p:extLst>
      <p:ext uri="{BB962C8B-B14F-4D97-AF65-F5344CB8AC3E}">
        <p14:creationId xmlns:p14="http://schemas.microsoft.com/office/powerpoint/2010/main" val="2619091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lt-LT"/>
              <a:t>Spustelėję redaguokite stilių</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lt-LT"/>
              <a:t>Spustelėję redaguokite stilių</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04C28CC2-D4A4-446F-9580-390A26F58C9E}" type="datetimeFigureOut">
              <a:rPr lang="en-US" smtClean="0"/>
              <a:pPr/>
              <a:t>4/4/2023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t-LT"/>
              <a:t>Spustelėję redaguokite stilių</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04C28CC2-D4A4-446F-9580-390A26F58C9E}" type="datetimeFigureOut">
              <a:rPr lang="en-US" smtClean="0"/>
              <a:pPr/>
              <a:t>4/4/2023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e Placeholder 4"/>
          <p:cNvSpPr>
            <a:spLocks noGrp="1"/>
          </p:cNvSpPr>
          <p:nvPr>
            <p:ph type="dt" sz="half" idx="10"/>
          </p:nvPr>
        </p:nvSpPr>
        <p:spPr/>
        <p:txBody>
          <a:bodyPr/>
          <a:lstStyle/>
          <a:p>
            <a:fld id="{04C28CC2-D4A4-446F-9580-390A26F58C9E}" type="datetimeFigureOut">
              <a:rPr lang="en-US" smtClean="0"/>
              <a:pPr/>
              <a:t>4/4/2023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lt-LT"/>
              <a:t>Spustelėję redaguokite stilių</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e Placeholder 6"/>
          <p:cNvSpPr>
            <a:spLocks noGrp="1"/>
          </p:cNvSpPr>
          <p:nvPr>
            <p:ph type="dt" sz="half" idx="10"/>
          </p:nvPr>
        </p:nvSpPr>
        <p:spPr/>
        <p:txBody>
          <a:bodyPr/>
          <a:lstStyle/>
          <a:p>
            <a:fld id="{04C28CC2-D4A4-446F-9580-390A26F58C9E}" type="datetimeFigureOut">
              <a:rPr lang="en-US" smtClean="0"/>
              <a:pPr/>
              <a:t>4/4/2023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Date Placeholder 2"/>
          <p:cNvSpPr>
            <a:spLocks noGrp="1"/>
          </p:cNvSpPr>
          <p:nvPr>
            <p:ph type="dt" sz="half" idx="10"/>
          </p:nvPr>
        </p:nvSpPr>
        <p:spPr/>
        <p:txBody>
          <a:bodyPr/>
          <a:lstStyle/>
          <a:p>
            <a:fld id="{04C28CC2-D4A4-446F-9580-390A26F58C9E}" type="datetimeFigureOut">
              <a:rPr lang="en-US" smtClean="0"/>
              <a:pPr/>
              <a:t>4/4/2023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C28CC2-D4A4-446F-9580-390A26F58C9E}" type="datetimeFigureOut">
              <a:rPr lang="en-US" smtClean="0"/>
              <a:pPr/>
              <a:t>4/4/2023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t-LT"/>
              <a:t>Spustelėję redaguokite stilių</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04C28CC2-D4A4-446F-9580-390A26F58C9E}" type="datetimeFigureOut">
              <a:rPr lang="en-US" smtClean="0"/>
              <a:pPr/>
              <a:t>4/4/2023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t-LT"/>
              <a:t>Spustelėję redaguokite stilių</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04C28CC2-D4A4-446F-9580-390A26F58C9E}" type="datetimeFigureOut">
              <a:rPr lang="en-US" smtClean="0"/>
              <a:pPr/>
              <a:t>4/4/2023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4C28CC2-D4A4-446F-9580-390A26F58C9E}" type="datetimeFigureOut">
              <a:rPr lang="en-US" smtClean="0"/>
              <a:pPr/>
              <a:t>4/4/2023</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9B7F88-8E2D-499B-BAD8-FA2927D3DC0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26A3A"/>
        </a:solidFill>
        <a:effectLst/>
      </p:bgPr>
    </p:bg>
    <p:spTree>
      <p:nvGrpSpPr>
        <p:cNvPr id="1" name=""/>
        <p:cNvGrpSpPr/>
        <p:nvPr/>
      </p:nvGrpSpPr>
      <p:grpSpPr>
        <a:xfrm>
          <a:off x="0" y="0"/>
          <a:ext cx="0" cy="0"/>
          <a:chOff x="0" y="0"/>
          <a:chExt cx="0" cy="0"/>
        </a:xfrm>
      </p:grpSpPr>
      <p:sp>
        <p:nvSpPr>
          <p:cNvPr id="2" name="Stačiakampis 1">
            <a:extLst>
              <a:ext uri="{FF2B5EF4-FFF2-40B4-BE49-F238E27FC236}">
                <a16:creationId xmlns:a16="http://schemas.microsoft.com/office/drawing/2014/main" id="{9DFB8E88-7C4D-94E5-6C31-A8F389661835}"/>
              </a:ext>
            </a:extLst>
          </p:cNvPr>
          <p:cNvSpPr/>
          <p:nvPr/>
        </p:nvSpPr>
        <p:spPr>
          <a:xfrm>
            <a:off x="8244408" y="0"/>
            <a:ext cx="899592" cy="5143500"/>
          </a:xfrm>
          <a:prstGeom prst="rect">
            <a:avLst/>
          </a:prstGeom>
          <a:solidFill>
            <a:srgbClr val="8EC543"/>
          </a:solidFill>
          <a:ln>
            <a:solidFill>
              <a:srgbClr val="8EC5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3" name="TextBox 2">
            <a:extLst>
              <a:ext uri="{FF2B5EF4-FFF2-40B4-BE49-F238E27FC236}">
                <a16:creationId xmlns:a16="http://schemas.microsoft.com/office/drawing/2014/main" id="{3165E2B9-C1A4-E16A-62BA-54D9874676A9}"/>
              </a:ext>
            </a:extLst>
          </p:cNvPr>
          <p:cNvSpPr txBox="1"/>
          <p:nvPr/>
        </p:nvSpPr>
        <p:spPr>
          <a:xfrm>
            <a:off x="285720" y="2214560"/>
            <a:ext cx="3422184" cy="2246769"/>
          </a:xfrm>
          <a:prstGeom prst="rect">
            <a:avLst/>
          </a:prstGeom>
          <a:noFill/>
        </p:spPr>
        <p:txBody>
          <a:bodyPr wrap="square" rtlCol="0">
            <a:spAutoFit/>
          </a:bodyPr>
          <a:lstStyle/>
          <a:p>
            <a:r>
              <a:rPr lang="lt-LT" sz="2800" dirty="0">
                <a:solidFill>
                  <a:srgbClr val="8EC543"/>
                </a:solidFill>
                <a:latin typeface="Arial" pitchFamily="34" charset="0"/>
                <a:cs typeface="Arial" pitchFamily="34" charset="0"/>
              </a:rPr>
              <a:t>Kas naujo Lietuvos žuvininkystės sektoriaus 2021–2027 m. programos administravime</a:t>
            </a:r>
            <a:endParaRPr lang="en-GB" sz="2800" dirty="0">
              <a:solidFill>
                <a:srgbClr val="8EC543"/>
              </a:solidFill>
              <a:latin typeface="Arial" pitchFamily="34" charset="0"/>
              <a:cs typeface="Arial" pitchFamily="34" charset="0"/>
            </a:endParaRPr>
          </a:p>
        </p:txBody>
      </p:sp>
      <p:pic>
        <p:nvPicPr>
          <p:cNvPr id="5" name="Paveikslėlis 4">
            <a:extLst>
              <a:ext uri="{FF2B5EF4-FFF2-40B4-BE49-F238E27FC236}">
                <a16:creationId xmlns:a16="http://schemas.microsoft.com/office/drawing/2014/main" id="{2790F5C9-CE0B-36CD-E5B5-3BA70E761B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0756" y="2214560"/>
            <a:ext cx="3843651" cy="2928940"/>
          </a:xfrm>
          <a:prstGeom prst="rect">
            <a:avLst/>
          </a:prstGeom>
        </p:spPr>
      </p:pic>
      <p:sp>
        <p:nvSpPr>
          <p:cNvPr id="6" name="TextBox 5">
            <a:extLst>
              <a:ext uri="{FF2B5EF4-FFF2-40B4-BE49-F238E27FC236}">
                <a16:creationId xmlns:a16="http://schemas.microsoft.com/office/drawing/2014/main" id="{D26F03C8-5F10-CBCC-CBB8-5280195CB324}"/>
              </a:ext>
            </a:extLst>
          </p:cNvPr>
          <p:cNvSpPr txBox="1"/>
          <p:nvPr/>
        </p:nvSpPr>
        <p:spPr>
          <a:xfrm>
            <a:off x="6337341" y="3363838"/>
            <a:ext cx="1857388" cy="830997"/>
          </a:xfrm>
          <a:prstGeom prst="rect">
            <a:avLst/>
          </a:prstGeom>
          <a:noFill/>
        </p:spPr>
        <p:txBody>
          <a:bodyPr wrap="square" rtlCol="0">
            <a:spAutoFit/>
          </a:bodyPr>
          <a:lstStyle/>
          <a:p>
            <a:pPr algn="r"/>
            <a:r>
              <a:rPr lang="lt-LT" sz="1200" b="1" dirty="0">
                <a:solidFill>
                  <a:srgbClr val="8EC543"/>
                </a:solidFill>
                <a:latin typeface="Arial" pitchFamily="34" charset="0"/>
                <a:cs typeface="Arial" pitchFamily="34" charset="0"/>
              </a:rPr>
              <a:t>Irena Lankauskienė</a:t>
            </a:r>
            <a:endParaRPr lang="en-GB" sz="1200" b="1" dirty="0">
              <a:solidFill>
                <a:srgbClr val="8EC543"/>
              </a:solidFill>
              <a:latin typeface="Arial" pitchFamily="34" charset="0"/>
              <a:cs typeface="Arial" pitchFamily="34" charset="0"/>
            </a:endParaRPr>
          </a:p>
          <a:p>
            <a:pPr algn="r"/>
            <a:r>
              <a:rPr lang="en-GB" sz="1200" dirty="0">
                <a:solidFill>
                  <a:srgbClr val="8EC543"/>
                </a:solidFill>
                <a:latin typeface="Arial" pitchFamily="34" charset="0"/>
                <a:cs typeface="Arial" pitchFamily="34" charset="0"/>
              </a:rPr>
              <a:t>                      </a:t>
            </a:r>
            <a:r>
              <a:rPr lang="lt-LT" sz="1200" dirty="0">
                <a:solidFill>
                  <a:srgbClr val="8EC543"/>
                </a:solidFill>
                <a:latin typeface="Arial" pitchFamily="34" charset="0"/>
                <a:cs typeface="Arial" pitchFamily="34" charset="0"/>
              </a:rPr>
              <a:t>Žuvininkystės skyriaus patarėja</a:t>
            </a:r>
            <a:endParaRPr lang="en-GB" sz="1200" dirty="0">
              <a:solidFill>
                <a:srgbClr val="8EC543"/>
              </a:solidFill>
              <a:latin typeface="Arial" pitchFamily="34" charset="0"/>
              <a:cs typeface="Arial" pitchFamily="34" charset="0"/>
            </a:endParaRPr>
          </a:p>
        </p:txBody>
      </p:sp>
      <p:sp>
        <p:nvSpPr>
          <p:cNvPr id="7" name="TextBox 6">
            <a:extLst>
              <a:ext uri="{FF2B5EF4-FFF2-40B4-BE49-F238E27FC236}">
                <a16:creationId xmlns:a16="http://schemas.microsoft.com/office/drawing/2014/main" id="{8083B0E5-2DB9-AE1B-1686-4EB7F8FAD3CA}"/>
              </a:ext>
            </a:extLst>
          </p:cNvPr>
          <p:cNvSpPr txBox="1"/>
          <p:nvPr/>
        </p:nvSpPr>
        <p:spPr>
          <a:xfrm>
            <a:off x="7196143" y="4145947"/>
            <a:ext cx="991746" cy="338554"/>
          </a:xfrm>
          <a:prstGeom prst="rect">
            <a:avLst/>
          </a:prstGeom>
          <a:noFill/>
        </p:spPr>
        <p:txBody>
          <a:bodyPr wrap="square" rtlCol="0">
            <a:spAutoFit/>
          </a:bodyPr>
          <a:lstStyle/>
          <a:p>
            <a:r>
              <a:rPr lang="en-GB" sz="1600" dirty="0">
                <a:solidFill>
                  <a:srgbClr val="8EC543"/>
                </a:solidFill>
                <a:latin typeface="Arial" pitchFamily="34" charset="0"/>
                <a:cs typeface="Arial" pitchFamily="34" charset="0"/>
              </a:rPr>
              <a:t>zum.lrv.lt</a:t>
            </a:r>
          </a:p>
        </p:txBody>
      </p:sp>
      <p:pic>
        <p:nvPicPr>
          <p:cNvPr id="11" name="Paveikslėlis 10" descr="Paveikslėlis, kuriame yra žinutė&#10;&#10;Automatiškai sugeneruotas aprašymas">
            <a:extLst>
              <a:ext uri="{FF2B5EF4-FFF2-40B4-BE49-F238E27FC236}">
                <a16:creationId xmlns:a16="http://schemas.microsoft.com/office/drawing/2014/main" id="{EBB4E331-C7E6-BB08-141C-77F3680889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721" y="339503"/>
            <a:ext cx="2270055" cy="386862"/>
          </a:xfrm>
          <a:prstGeom prst="rect">
            <a:avLst/>
          </a:prstGeom>
        </p:spPr>
      </p:pic>
      <p:pic>
        <p:nvPicPr>
          <p:cNvPr id="4" name="Paveikslėlis 3"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8215" y="4484501"/>
            <a:ext cx="3105785" cy="647065"/>
          </a:xfrm>
          <a:prstGeom prst="rect">
            <a:avLst/>
          </a:prstGeom>
          <a:noFill/>
          <a:ln>
            <a:noFill/>
          </a:ln>
        </p:spPr>
      </p:pic>
    </p:spTree>
    <p:extLst>
      <p:ext uri="{BB962C8B-B14F-4D97-AF65-F5344CB8AC3E}">
        <p14:creationId xmlns:p14="http://schemas.microsoft.com/office/powerpoint/2010/main" val="12818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sp>
        <p:nvSpPr>
          <p:cNvPr id="8" name="TextBox 7">
            <a:extLst>
              <a:ext uri="{FF2B5EF4-FFF2-40B4-BE49-F238E27FC236}">
                <a16:creationId xmlns:a16="http://schemas.microsoft.com/office/drawing/2014/main" id="{55943E19-C758-7F7C-33C8-F05267CAF71B}"/>
              </a:ext>
            </a:extLst>
          </p:cNvPr>
          <p:cNvSpPr txBox="1"/>
          <p:nvPr/>
        </p:nvSpPr>
        <p:spPr>
          <a:xfrm>
            <a:off x="611560" y="1495979"/>
            <a:ext cx="8168758" cy="707886"/>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2021 m. birželio 24 d. Europos Parlamento ir Tarybos reglamentas (ES) 2021/1060 (BNR)</a:t>
            </a:r>
            <a:endParaRPr lang="en-GB" sz="2000" b="1" dirty="0">
              <a:solidFill>
                <a:srgbClr val="8EC543"/>
              </a:solidFill>
              <a:latin typeface="Arial" pitchFamily="34" charset="0"/>
              <a:cs typeface="Arial" pitchFamily="34" charset="0"/>
            </a:endParaRPr>
          </a:p>
        </p:txBody>
      </p:sp>
      <p:sp>
        <p:nvSpPr>
          <p:cNvPr id="10" name="TextBox 9">
            <a:extLst>
              <a:ext uri="{FF2B5EF4-FFF2-40B4-BE49-F238E27FC236}">
                <a16:creationId xmlns:a16="http://schemas.microsoft.com/office/drawing/2014/main" id="{15D444E8-3287-0499-E37D-B7864108852E}"/>
              </a:ext>
            </a:extLst>
          </p:cNvPr>
          <p:cNvSpPr txBox="1"/>
          <p:nvPr/>
        </p:nvSpPr>
        <p:spPr>
          <a:xfrm>
            <a:off x="1824802" y="2427734"/>
            <a:ext cx="6707637" cy="3539430"/>
          </a:xfrm>
          <a:prstGeom prst="rect">
            <a:avLst/>
          </a:prstGeom>
          <a:noFill/>
        </p:spPr>
        <p:txBody>
          <a:bodyPr wrap="square" rtlCol="0">
            <a:spAutoFit/>
          </a:bodyPr>
          <a:lstStyle/>
          <a:p>
            <a:pPr algn="just"/>
            <a:r>
              <a:rPr lang="lt-LT" sz="1400" dirty="0">
                <a:effectLst/>
                <a:latin typeface="Arial" panose="020B0604020202020204" pitchFamily="34" charset="0"/>
                <a:ea typeface="Calibri" panose="020F0502020204030204" pitchFamily="34" charset="0"/>
                <a:cs typeface="Arial" panose="020B0604020202020204" pitchFamily="34" charset="0"/>
              </a:rPr>
              <a:t> </a:t>
            </a:r>
            <a:r>
              <a:rPr lang="lt-LT" sz="1600" dirty="0">
                <a:effectLst/>
                <a:ea typeface="Calibri" panose="020F0502020204030204" pitchFamily="34" charset="0"/>
                <a:cs typeface="Arial" panose="020B0604020202020204" pitchFamily="34" charset="0"/>
              </a:rPr>
              <a:t>Žuvininkystės programos patikimam </a:t>
            </a:r>
            <a:r>
              <a:rPr lang="lt-LT" sz="1600" dirty="0">
                <a:ea typeface="Calibri" panose="020F0502020204030204" pitchFamily="34" charset="0"/>
                <a:cs typeface="Arial" panose="020B0604020202020204" pitchFamily="34" charset="0"/>
              </a:rPr>
              <a:t>finansų valdymui </a:t>
            </a:r>
            <a:r>
              <a:rPr lang="lt-LT" sz="1600" dirty="0">
                <a:effectLst/>
                <a:ea typeface="Calibri" panose="020F0502020204030204" pitchFamily="34" charset="0"/>
                <a:cs typeface="Arial" panose="020B0604020202020204" pitchFamily="34" charset="0"/>
              </a:rPr>
              <a:t>(BNR 69 straipsnio </a:t>
            </a:r>
            <a:r>
              <a:rPr lang="lt-LT" sz="1600" dirty="0">
                <a:ea typeface="Calibri" panose="020F0502020204030204" pitchFamily="34" charset="0"/>
                <a:cs typeface="Arial" panose="020B0604020202020204" pitchFamily="34" charset="0"/>
              </a:rPr>
              <a:t>1</a:t>
            </a:r>
            <a:r>
              <a:rPr lang="lt-LT" sz="1600" dirty="0">
                <a:effectLst/>
                <a:ea typeface="Calibri" panose="020F0502020204030204" pitchFamily="34" charset="0"/>
                <a:cs typeface="Arial" panose="020B0604020202020204" pitchFamily="34" charset="0"/>
              </a:rPr>
              <a:t> dalis) be kitų įpareigojimų, taip pat turi būti sukurta  </a:t>
            </a:r>
            <a:r>
              <a:rPr lang="lt-LT" sz="1600" i="1" dirty="0">
                <a:effectLst/>
                <a:ea typeface="Calibri" panose="020F0502020204030204" pitchFamily="34" charset="0"/>
                <a:cs typeface="Arial" panose="020B0604020202020204" pitchFamily="34" charset="0"/>
              </a:rPr>
              <a:t>p</a:t>
            </a:r>
            <a:r>
              <a:rPr lang="lt-LT" sz="1600" i="1" dirty="0">
                <a:cs typeface="Arial" panose="020B0604020202020204" pitchFamily="34" charset="0"/>
              </a:rPr>
              <a:t>atikima elektroninė sistema (įskaitant sąsajas su elektroninio keitimosi duomenimis su paramos gavėjais sistemomis), skirta stebėsenos, vertinimo, finansų valdymo, patikrinimų ir audito duomenų įrašymui ir saugojimui, įskaitant tinkamus duomenų saugumo, vientisumo ir konfidencialumo užtikrinimo bei naudotojų tapatumo nustatymo procesus.</a:t>
            </a:r>
            <a:endParaRPr lang="lt-LT" sz="1600" i="1" dirty="0"/>
          </a:p>
          <a:p>
            <a:pPr marL="285750" indent="-285750">
              <a:buFont typeface="Wingdings" panose="05000000000000000000" pitchFamily="2" charset="2"/>
              <a:buChar char="Ø"/>
            </a:pPr>
            <a:endParaRPr lang="lt-LT" sz="1400" dirty="0"/>
          </a:p>
          <a:p>
            <a:pPr marL="285750" indent="-285750">
              <a:buFont typeface="Wingdings" panose="05000000000000000000" pitchFamily="2" charset="2"/>
              <a:buChar char="Ø"/>
            </a:pPr>
            <a:endParaRPr lang="lt-LT" sz="1400" dirty="0"/>
          </a:p>
          <a:p>
            <a:pPr marL="285750" indent="-285750">
              <a:buFont typeface="Wingdings" panose="05000000000000000000" pitchFamily="2" charset="2"/>
              <a:buChar char="Ø"/>
            </a:pPr>
            <a:endParaRPr lang="lt-LT" sz="1400" dirty="0"/>
          </a:p>
          <a:p>
            <a:pPr marL="285750" indent="-285750">
              <a:buFont typeface="Wingdings" panose="05000000000000000000" pitchFamily="2" charset="2"/>
              <a:buChar char="Ø"/>
            </a:pPr>
            <a:endParaRPr lang="lt-LT" sz="1400" dirty="0"/>
          </a:p>
          <a:p>
            <a:pPr marL="285750" indent="-285750">
              <a:buFontTx/>
              <a:buChar char="-"/>
            </a:pPr>
            <a:endParaRPr lang="lt-LT" sz="1400" dirty="0"/>
          </a:p>
          <a:p>
            <a:pPr marL="285750" indent="-285750">
              <a:buFontTx/>
              <a:buChar char="-"/>
            </a:pPr>
            <a:endParaRPr lang="lt-LT" sz="1400" dirty="0"/>
          </a:p>
          <a:p>
            <a:pPr marL="285750" indent="-285750">
              <a:buFontTx/>
              <a:buChar char="-"/>
            </a:pPr>
            <a:endParaRPr lang="lt-LT" sz="1400" dirty="0"/>
          </a:p>
          <a:p>
            <a:r>
              <a:rPr lang="lt-LT" sz="1400" dirty="0">
                <a:effectLst/>
                <a:latin typeface="Arial" panose="020B0604020202020204" pitchFamily="34" charset="0"/>
                <a:ea typeface="Calibri" panose="020F0502020204030204" pitchFamily="34" charset="0"/>
                <a:cs typeface="Arial" panose="020B0604020202020204" pitchFamily="34" charset="0"/>
              </a:rPr>
              <a:t> </a:t>
            </a:r>
            <a:endParaRPr lang="lt-LT" sz="1400" dirty="0">
              <a:latin typeface="Arial" panose="020B0604020202020204" pitchFamily="34" charset="0"/>
              <a:cs typeface="Arial" pitchFamily="34" charset="0"/>
            </a:endParaRPr>
          </a:p>
        </p:txBody>
      </p:sp>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5" cstate="print"/>
          <a:srcRect/>
          <a:stretch>
            <a:fillRect/>
          </a:stretch>
        </p:blipFill>
        <p:spPr bwMode="auto">
          <a:xfrm>
            <a:off x="273742" y="2285998"/>
            <a:ext cx="1390051" cy="1670060"/>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4752" y="2571750"/>
            <a:ext cx="864097" cy="864097"/>
          </a:xfrm>
          <a:prstGeom prst="rect">
            <a:avLst/>
          </a:prstGeom>
        </p:spPr>
      </p:pic>
    </p:spTree>
    <p:extLst>
      <p:ext uri="{BB962C8B-B14F-4D97-AF65-F5344CB8AC3E}">
        <p14:creationId xmlns:p14="http://schemas.microsoft.com/office/powerpoint/2010/main" val="2821372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sp>
        <p:nvSpPr>
          <p:cNvPr id="8" name="TextBox 7">
            <a:extLst>
              <a:ext uri="{FF2B5EF4-FFF2-40B4-BE49-F238E27FC236}">
                <a16:creationId xmlns:a16="http://schemas.microsoft.com/office/drawing/2014/main" id="{55943E19-C758-7F7C-33C8-F05267CAF71B}"/>
              </a:ext>
            </a:extLst>
          </p:cNvPr>
          <p:cNvSpPr txBox="1"/>
          <p:nvPr/>
        </p:nvSpPr>
        <p:spPr>
          <a:xfrm>
            <a:off x="611560" y="1495979"/>
            <a:ext cx="8168758" cy="707886"/>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2021 m. birželio 24 d. Europos Parlamento ir Tarybos reglamentas (ES) 2021/1060 (BNR)</a:t>
            </a:r>
            <a:endParaRPr lang="en-GB" sz="2000" b="1" dirty="0">
              <a:solidFill>
                <a:srgbClr val="8EC543"/>
              </a:solidFill>
              <a:latin typeface="Arial" pitchFamily="34" charset="0"/>
              <a:cs typeface="Arial" pitchFamily="34" charset="0"/>
            </a:endParaRPr>
          </a:p>
        </p:txBody>
      </p:sp>
      <p:sp>
        <p:nvSpPr>
          <p:cNvPr id="10" name="TextBox 9">
            <a:extLst>
              <a:ext uri="{FF2B5EF4-FFF2-40B4-BE49-F238E27FC236}">
                <a16:creationId xmlns:a16="http://schemas.microsoft.com/office/drawing/2014/main" id="{15D444E8-3287-0499-E37D-B7864108852E}"/>
              </a:ext>
            </a:extLst>
          </p:cNvPr>
          <p:cNvSpPr txBox="1"/>
          <p:nvPr/>
        </p:nvSpPr>
        <p:spPr>
          <a:xfrm>
            <a:off x="1907704" y="2304157"/>
            <a:ext cx="6704144" cy="4185761"/>
          </a:xfrm>
          <a:prstGeom prst="rect">
            <a:avLst/>
          </a:prstGeom>
          <a:noFill/>
        </p:spPr>
        <p:txBody>
          <a:bodyPr wrap="square" rtlCol="0">
            <a:spAutoFit/>
          </a:bodyPr>
          <a:lstStyle/>
          <a:p>
            <a:r>
              <a:rPr lang="lt-LT" sz="1400" dirty="0">
                <a:effectLst/>
                <a:latin typeface="Arial" panose="020B0604020202020204" pitchFamily="34" charset="0"/>
                <a:ea typeface="Calibri" panose="020F0502020204030204" pitchFamily="34" charset="0"/>
                <a:cs typeface="Arial" panose="020B0604020202020204" pitchFamily="34" charset="0"/>
              </a:rPr>
              <a:t>BNR 69 straipsnio 8 dalyje  nustatyta, kad nuo 2023 m. sausio 1 d. „v</a:t>
            </a:r>
            <a:r>
              <a:rPr lang="lt-LT" sz="1400" dirty="0"/>
              <a:t>alstybės narės užtikrina, kad visa informacija tarp paramos gavėjų ir programos institucijų būtų keičiamasi naudojantis elektroninio keitimosi duomenimis sistemomis“, taip pat turi būti užtikrintos šios funkcijos:</a:t>
            </a:r>
          </a:p>
          <a:p>
            <a:endParaRPr lang="lt-LT" sz="1400" dirty="0"/>
          </a:p>
          <a:p>
            <a:pPr marL="285750" indent="-285750">
              <a:buFont typeface="Wingdings" panose="05000000000000000000" pitchFamily="2" charset="2"/>
              <a:buChar char="Ø"/>
            </a:pPr>
            <a:r>
              <a:rPr lang="lt-LT" sz="1400" dirty="0"/>
              <a:t>interaktyviųjų formų ir (arba) formų, kurias sistema iš anksto automatiškai užpildo pagal vienas po kito einančiais procedūrų etapais išsaugotus duomenis, taikymą;</a:t>
            </a:r>
          </a:p>
          <a:p>
            <a:pPr marL="285750" indent="-285750">
              <a:buFont typeface="Wingdings" panose="05000000000000000000" pitchFamily="2" charset="2"/>
              <a:buChar char="Ø"/>
            </a:pPr>
            <a:r>
              <a:rPr lang="lt-LT" sz="1400" dirty="0"/>
              <a:t>suteikiančios  galimybę stebėti projekto būseną internetu (leidžiant pareiškėjui / paramos gavėjui stebėti einamąją projekto padėtį);</a:t>
            </a:r>
          </a:p>
          <a:p>
            <a:pPr marL="285750" indent="-285750">
              <a:buFont typeface="Wingdings" panose="05000000000000000000" pitchFamily="2" charset="2"/>
              <a:buChar char="Ø"/>
            </a:pPr>
            <a:r>
              <a:rPr lang="lt-LT" sz="1400" dirty="0"/>
              <a:t>visų elektroninėje keitimosi duomenimis sistemoje tvarkytų ankstesnių duomenų ir dokumentų prieinamumas ir kt.</a:t>
            </a:r>
          </a:p>
          <a:p>
            <a:pPr marL="285750" indent="-285750">
              <a:buFont typeface="Wingdings" panose="05000000000000000000" pitchFamily="2" charset="2"/>
              <a:buChar char="Ø"/>
            </a:pPr>
            <a:endParaRPr lang="lt-LT" sz="1400" dirty="0"/>
          </a:p>
          <a:p>
            <a:pPr marL="285750" indent="-285750">
              <a:buFont typeface="Wingdings" panose="05000000000000000000" pitchFamily="2" charset="2"/>
              <a:buChar char="Ø"/>
            </a:pPr>
            <a:endParaRPr lang="lt-LT" sz="1400" dirty="0"/>
          </a:p>
          <a:p>
            <a:pPr marL="285750" indent="-285750">
              <a:buFont typeface="Wingdings" panose="05000000000000000000" pitchFamily="2" charset="2"/>
              <a:buChar char="Ø"/>
            </a:pPr>
            <a:endParaRPr lang="lt-LT" sz="1400" dirty="0"/>
          </a:p>
          <a:p>
            <a:pPr marL="285750" indent="-285750">
              <a:buFont typeface="Wingdings" panose="05000000000000000000" pitchFamily="2" charset="2"/>
              <a:buChar char="Ø"/>
            </a:pPr>
            <a:endParaRPr lang="lt-LT" sz="1400" dirty="0"/>
          </a:p>
          <a:p>
            <a:pPr marL="285750" indent="-285750">
              <a:buFontTx/>
              <a:buChar char="-"/>
            </a:pPr>
            <a:endParaRPr lang="lt-LT" sz="1400" dirty="0"/>
          </a:p>
          <a:p>
            <a:pPr marL="285750" indent="-285750">
              <a:buFontTx/>
              <a:buChar char="-"/>
            </a:pPr>
            <a:endParaRPr lang="lt-LT" sz="1400" dirty="0"/>
          </a:p>
          <a:p>
            <a:pPr marL="285750" indent="-285750">
              <a:buFontTx/>
              <a:buChar char="-"/>
            </a:pPr>
            <a:endParaRPr lang="lt-LT" sz="1400" dirty="0"/>
          </a:p>
          <a:p>
            <a:r>
              <a:rPr lang="lt-LT" sz="1400" dirty="0">
                <a:effectLst/>
                <a:latin typeface="Arial" panose="020B0604020202020204" pitchFamily="34" charset="0"/>
                <a:ea typeface="Calibri" panose="020F0502020204030204" pitchFamily="34" charset="0"/>
                <a:cs typeface="Arial" panose="020B0604020202020204" pitchFamily="34" charset="0"/>
              </a:rPr>
              <a:t> </a:t>
            </a:r>
            <a:endParaRPr lang="lt-LT" sz="1400" dirty="0">
              <a:latin typeface="Arial" panose="020B0604020202020204" pitchFamily="34" charset="0"/>
              <a:cs typeface="Arial" pitchFamily="34" charset="0"/>
            </a:endParaRPr>
          </a:p>
        </p:txBody>
      </p:sp>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5" cstate="print"/>
          <a:srcRect/>
          <a:stretch>
            <a:fillRect/>
          </a:stretch>
        </p:blipFill>
        <p:spPr bwMode="auto">
          <a:xfrm>
            <a:off x="273742" y="2285998"/>
            <a:ext cx="1390051" cy="1670060"/>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4752" y="2571750"/>
            <a:ext cx="864097" cy="864097"/>
          </a:xfrm>
          <a:prstGeom prst="rect">
            <a:avLst/>
          </a:prstGeom>
        </p:spPr>
      </p:pic>
    </p:spTree>
    <p:extLst>
      <p:ext uri="{BB962C8B-B14F-4D97-AF65-F5344CB8AC3E}">
        <p14:creationId xmlns:p14="http://schemas.microsoft.com/office/powerpoint/2010/main" val="4175142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sp>
        <p:nvSpPr>
          <p:cNvPr id="4" name="TextBox 3">
            <a:extLst>
              <a:ext uri="{FF2B5EF4-FFF2-40B4-BE49-F238E27FC236}">
                <a16:creationId xmlns:a16="http://schemas.microsoft.com/office/drawing/2014/main" id="{CC665958-90A6-4246-D8AB-CB9CEB38F6F3}"/>
              </a:ext>
            </a:extLst>
          </p:cNvPr>
          <p:cNvSpPr txBox="1"/>
          <p:nvPr/>
        </p:nvSpPr>
        <p:spPr>
          <a:xfrm>
            <a:off x="5572132" y="1109953"/>
            <a:ext cx="1071570" cy="461665"/>
          </a:xfrm>
          <a:prstGeom prst="rect">
            <a:avLst/>
          </a:prstGeom>
          <a:noFill/>
        </p:spPr>
        <p:txBody>
          <a:bodyPr wrap="square" rtlCol="0">
            <a:spAutoFit/>
          </a:bodyPr>
          <a:lstStyle/>
          <a:p>
            <a:r>
              <a:rPr lang="lt-LT" sz="1200" dirty="0">
                <a:solidFill>
                  <a:schemeClr val="bg1"/>
                </a:solidFill>
                <a:latin typeface="Arial" pitchFamily="34" charset="0"/>
                <a:cs typeface="Arial" pitchFamily="34" charset="0"/>
              </a:rPr>
              <a:t>Akcentinis</a:t>
            </a:r>
          </a:p>
          <a:p>
            <a:r>
              <a:rPr lang="lt-LT" sz="1200" dirty="0">
                <a:solidFill>
                  <a:schemeClr val="bg1"/>
                </a:solidFill>
                <a:latin typeface="Arial" pitchFamily="34" charset="0"/>
                <a:cs typeface="Arial" pitchFamily="34" charset="0"/>
              </a:rPr>
              <a:t>tekstas</a:t>
            </a:r>
            <a:endParaRPr lang="en-GB" sz="1200" dirty="0">
              <a:solidFill>
                <a:schemeClr val="bg1"/>
              </a:solidFill>
              <a:latin typeface="Arial" pitchFamily="34" charset="0"/>
              <a:cs typeface="Arial" pitchFamily="34" charset="0"/>
            </a:endParaRPr>
          </a:p>
        </p:txBody>
      </p:sp>
      <p:sp>
        <p:nvSpPr>
          <p:cNvPr id="5" name="TextBox 4">
            <a:extLst>
              <a:ext uri="{FF2B5EF4-FFF2-40B4-BE49-F238E27FC236}">
                <a16:creationId xmlns:a16="http://schemas.microsoft.com/office/drawing/2014/main" id="{A98059BB-6327-F307-2A38-D602217CA561}"/>
              </a:ext>
            </a:extLst>
          </p:cNvPr>
          <p:cNvSpPr txBox="1"/>
          <p:nvPr/>
        </p:nvSpPr>
        <p:spPr>
          <a:xfrm>
            <a:off x="2976035" y="266184"/>
            <a:ext cx="4260259" cy="707886"/>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Kas kitaip ŽŪM teisės aktuose nei buvo 2014-2020 m.</a:t>
            </a:r>
            <a:endParaRPr lang="en-GB" sz="2000" b="1" dirty="0">
              <a:solidFill>
                <a:srgbClr val="8EC543"/>
              </a:solidFill>
              <a:latin typeface="Arial" pitchFamily="34" charset="0"/>
              <a:cs typeface="Arial" pitchFamily="34" charset="0"/>
            </a:endParaRPr>
          </a:p>
        </p:txBody>
      </p:sp>
      <p:sp>
        <p:nvSpPr>
          <p:cNvPr id="12" name="Rounded Rectangle 74">
            <a:extLst>
              <a:ext uri="{FF2B5EF4-FFF2-40B4-BE49-F238E27FC236}">
                <a16:creationId xmlns:a16="http://schemas.microsoft.com/office/drawing/2014/main" id="{75DFB337-13E7-4BB2-7B37-CB4C206CA5F6}"/>
              </a:ext>
            </a:extLst>
          </p:cNvPr>
          <p:cNvSpPr/>
          <p:nvPr/>
        </p:nvSpPr>
        <p:spPr>
          <a:xfrm>
            <a:off x="847470" y="1520801"/>
            <a:ext cx="2312880" cy="2899923"/>
          </a:xfrm>
          <a:prstGeom prst="roundRect">
            <a:avLst>
              <a:gd name="adj" fmla="val 4989"/>
            </a:avLst>
          </a:prstGeom>
          <a:no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3" name="TextBox 12">
            <a:extLst>
              <a:ext uri="{FF2B5EF4-FFF2-40B4-BE49-F238E27FC236}">
                <a16:creationId xmlns:a16="http://schemas.microsoft.com/office/drawing/2014/main" id="{D83A8EF4-097A-713D-243B-7017A605BF39}"/>
              </a:ext>
            </a:extLst>
          </p:cNvPr>
          <p:cNvSpPr txBox="1"/>
          <p:nvPr/>
        </p:nvSpPr>
        <p:spPr>
          <a:xfrm>
            <a:off x="916288" y="1835401"/>
            <a:ext cx="2087562" cy="2215991"/>
          </a:xfrm>
          <a:prstGeom prst="rect">
            <a:avLst/>
          </a:prstGeom>
          <a:noFill/>
        </p:spPr>
        <p:txBody>
          <a:bodyPr wrap="square" lIns="0" tIns="0" rIns="0" bIns="0" rtlCol="0">
            <a:spAutoFit/>
          </a:bodyPr>
          <a:lstStyle/>
          <a:p>
            <a:pPr algn="ctr"/>
            <a:r>
              <a:rPr lang="lt-LT" sz="1200" dirty="0"/>
              <a:t>NMA nuo pat teisės aktų rengimo pradžios buvo sudaryta galimybė įnešti savo indėlį administravimo procesų supaprastinimui ir palengvinimui.    </a:t>
            </a:r>
          </a:p>
          <a:p>
            <a:pPr algn="ctr"/>
            <a:r>
              <a:rPr lang="lt-LT" sz="1200" dirty="0">
                <a:latin typeface="Calibri" panose="020F0502020204030204" pitchFamily="34" charset="0"/>
                <a:cs typeface="Calibri" panose="020F0502020204030204" pitchFamily="34" charset="0"/>
              </a:rPr>
              <a:t>Teisės aktų rengimui, be NMA, buvo pasitelktos taip pat  Žuvininkystės tarnybos, </a:t>
            </a:r>
            <a:r>
              <a:rPr lang="lt-LT" sz="1200" dirty="0"/>
              <a:t>VĮ Žemės ūkio duomenų centro (buvęs ŽŪIKVC)  atstovų ir eksperto patirtis ir žinios. </a:t>
            </a:r>
          </a:p>
          <a:p>
            <a:pPr algn="just"/>
            <a:endParaRPr lang="lt-LT" sz="1200" dirty="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ECD930C3-3F9D-3E8D-1871-77B05D9E81D0}"/>
              </a:ext>
            </a:extLst>
          </p:cNvPr>
          <p:cNvSpPr txBox="1"/>
          <p:nvPr/>
        </p:nvSpPr>
        <p:spPr>
          <a:xfrm>
            <a:off x="944103" y="1569097"/>
            <a:ext cx="2031933" cy="218008"/>
          </a:xfrm>
          <a:prstGeom prst="rect">
            <a:avLst/>
          </a:prstGeom>
          <a:noFill/>
        </p:spPr>
        <p:txBody>
          <a:bodyPr wrap="square" lIns="0" tIns="0" rIns="0" bIns="0" rtlCol="0">
            <a:spAutoFit/>
          </a:bodyPr>
          <a:lstStyle/>
          <a:p>
            <a:pPr algn="ctr">
              <a:lnSpc>
                <a:spcPts val="1700"/>
              </a:lnSpc>
              <a:spcAft>
                <a:spcPts val="600"/>
              </a:spcAft>
            </a:pPr>
            <a:r>
              <a:rPr lang="lt-LT" sz="1400" b="1" cap="all" spc="20" dirty="0">
                <a:solidFill>
                  <a:srgbClr val="126A3A"/>
                </a:solidFill>
                <a:latin typeface="Calibri" panose="020F0502020204030204" pitchFamily="34" charset="0"/>
                <a:cs typeface="Calibri" panose="020F0502020204030204" pitchFamily="34" charset="0"/>
              </a:rPr>
              <a:t>institucijų patirtis </a:t>
            </a:r>
            <a:r>
              <a:rPr lang="lt-LT" sz="1400" b="1" cap="all" spc="20" dirty="0">
                <a:solidFill>
                  <a:schemeClr val="accent2">
                    <a:lumMod val="60000"/>
                    <a:lumOff val="40000"/>
                  </a:schemeClr>
                </a:solidFill>
                <a:latin typeface="Calibri" panose="020F0502020204030204" pitchFamily="34" charset="0"/>
                <a:cs typeface="Calibri" panose="020F0502020204030204" pitchFamily="34" charset="0"/>
              </a:rPr>
              <a:t> </a:t>
            </a:r>
            <a:endParaRPr lang="en-US" sz="1400" b="1" cap="all" spc="20" dirty="0">
              <a:solidFill>
                <a:schemeClr val="accent2">
                  <a:lumMod val="60000"/>
                  <a:lumOff val="40000"/>
                </a:schemeClr>
              </a:solidFill>
              <a:latin typeface="Calibri" panose="020F0502020204030204" pitchFamily="34" charset="0"/>
              <a:cs typeface="Calibri" panose="020F0502020204030204" pitchFamily="34" charset="0"/>
            </a:endParaRPr>
          </a:p>
        </p:txBody>
      </p:sp>
      <p:sp>
        <p:nvSpPr>
          <p:cNvPr id="15" name="Rounded Rectangle 74">
            <a:extLst>
              <a:ext uri="{FF2B5EF4-FFF2-40B4-BE49-F238E27FC236}">
                <a16:creationId xmlns:a16="http://schemas.microsoft.com/office/drawing/2014/main" id="{8C7246D6-847E-5107-5295-F0ED1E3A4607}"/>
              </a:ext>
            </a:extLst>
          </p:cNvPr>
          <p:cNvSpPr/>
          <p:nvPr/>
        </p:nvSpPr>
        <p:spPr>
          <a:xfrm>
            <a:off x="3746422" y="1520801"/>
            <a:ext cx="2227219" cy="2899922"/>
          </a:xfrm>
          <a:prstGeom prst="roundRect">
            <a:avLst>
              <a:gd name="adj" fmla="val 4989"/>
            </a:avLst>
          </a:prstGeom>
          <a:no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6" name="Rounded Rectangle 74">
            <a:extLst>
              <a:ext uri="{FF2B5EF4-FFF2-40B4-BE49-F238E27FC236}">
                <a16:creationId xmlns:a16="http://schemas.microsoft.com/office/drawing/2014/main" id="{11A32573-0BC0-44D7-6099-F61B13B42100}"/>
              </a:ext>
            </a:extLst>
          </p:cNvPr>
          <p:cNvSpPr/>
          <p:nvPr/>
        </p:nvSpPr>
        <p:spPr>
          <a:xfrm>
            <a:off x="6559714" y="1563567"/>
            <a:ext cx="2329344" cy="2857155"/>
          </a:xfrm>
          <a:prstGeom prst="roundRect">
            <a:avLst>
              <a:gd name="adj" fmla="val 4989"/>
            </a:avLst>
          </a:prstGeom>
          <a:noFill/>
          <a:ln w="12700" cap="flat" cmpd="sng" algn="ctr">
            <a:solidFill>
              <a:srgbClr val="AE8958"/>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mn-ea"/>
              <a:cs typeface="Calibri" panose="020F0502020204030204" pitchFamily="34" charset="0"/>
            </a:endParaRPr>
          </a:p>
        </p:txBody>
      </p:sp>
      <p:sp>
        <p:nvSpPr>
          <p:cNvPr id="17" name="TextBox 16">
            <a:extLst>
              <a:ext uri="{FF2B5EF4-FFF2-40B4-BE49-F238E27FC236}">
                <a16:creationId xmlns:a16="http://schemas.microsoft.com/office/drawing/2014/main" id="{CF70D834-7DBA-7C78-0091-785DB4D6DCA3}"/>
              </a:ext>
            </a:extLst>
          </p:cNvPr>
          <p:cNvSpPr txBox="1"/>
          <p:nvPr/>
        </p:nvSpPr>
        <p:spPr>
          <a:xfrm>
            <a:off x="6722089" y="1974417"/>
            <a:ext cx="2006276" cy="1477328"/>
          </a:xfrm>
          <a:prstGeom prst="rect">
            <a:avLst/>
          </a:prstGeom>
          <a:noFill/>
        </p:spPr>
        <p:txBody>
          <a:bodyPr wrap="square" lIns="0" tIns="0" rIns="0" bIns="0" rtlCol="0">
            <a:spAutoFit/>
          </a:bodyPr>
          <a:lstStyle/>
          <a:p>
            <a:pPr algn="ctr" rtl="0" fontAlgn="base"/>
            <a:r>
              <a:rPr lang="lt-LT" sz="1200" dirty="0">
                <a:latin typeface="Calibri" panose="020F0502020204030204" pitchFamily="34" charset="0"/>
                <a:cs typeface="Calibri" panose="020F0502020204030204" pitchFamily="34" charset="0"/>
              </a:rPr>
              <a:t>Kartu su PFAT, kaip jo priedai, bus patvirtinti visi projektų finansavimą ir administravimą  reglamentuojantys teisės aktai, išskyrus projektų inovatyvumo vertinimo metodiką ir tvarios gamybos kriterijus, kurie rengiami horizontaliai.</a:t>
            </a:r>
            <a:endParaRPr lang="en-US" sz="12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6BB7F48-6E38-58FA-BBF2-C24609E7FADC}"/>
              </a:ext>
            </a:extLst>
          </p:cNvPr>
          <p:cNvSpPr txBox="1"/>
          <p:nvPr/>
        </p:nvSpPr>
        <p:spPr>
          <a:xfrm>
            <a:off x="3872713" y="1916916"/>
            <a:ext cx="2027569" cy="1846659"/>
          </a:xfrm>
          <a:prstGeom prst="rect">
            <a:avLst/>
          </a:prstGeom>
          <a:noFill/>
        </p:spPr>
        <p:txBody>
          <a:bodyPr wrap="square" lIns="0" tIns="0" rIns="0" bIns="0" rtlCol="0">
            <a:spAutoFit/>
          </a:bodyPr>
          <a:lstStyle/>
          <a:p>
            <a:pPr algn="ctr"/>
            <a:r>
              <a:rPr lang="lt-LT" sz="1200" dirty="0">
                <a:latin typeface="Calibri" panose="020F0502020204030204" pitchFamily="34" charset="0"/>
                <a:cs typeface="Calibri" panose="020F0502020204030204" pitchFamily="34" charset="0"/>
              </a:rPr>
              <a:t>Artimiausiu metu pareiškėjams ir paramos gavėjams bus pateiktas derinimui Žuvininkystės programos  projektų finansavimo ir administravimo taisyklių (PFAT),  projektas. PFAT nebus reglamentavimo, aktualaus tik programą įgyvendinančioms institucijoms.</a:t>
            </a:r>
            <a:endParaRPr lang="en-US" sz="14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7E65CDB2-B626-8A8D-6458-6CFFF193D8AB}"/>
              </a:ext>
            </a:extLst>
          </p:cNvPr>
          <p:cNvSpPr txBox="1"/>
          <p:nvPr/>
        </p:nvSpPr>
        <p:spPr>
          <a:xfrm>
            <a:off x="3924301" y="1642073"/>
            <a:ext cx="2031933" cy="218008"/>
          </a:xfrm>
          <a:prstGeom prst="rect">
            <a:avLst/>
          </a:prstGeom>
          <a:noFill/>
        </p:spPr>
        <p:txBody>
          <a:bodyPr wrap="square" lIns="0" tIns="0" rIns="0" bIns="0" rtlCol="0">
            <a:spAutoFit/>
          </a:bodyPr>
          <a:lstStyle/>
          <a:p>
            <a:pPr algn="ctr">
              <a:lnSpc>
                <a:spcPts val="1700"/>
              </a:lnSpc>
              <a:spcAft>
                <a:spcPts val="600"/>
              </a:spcAft>
            </a:pPr>
            <a:r>
              <a:rPr lang="lt-LT" sz="1400" b="1" cap="all" spc="20" dirty="0">
                <a:solidFill>
                  <a:srgbClr val="126A3A"/>
                </a:solidFill>
                <a:latin typeface="Calibri" panose="020F0502020204030204" pitchFamily="34" charset="0"/>
                <a:cs typeface="Calibri" panose="020F0502020204030204" pitchFamily="34" charset="0"/>
              </a:rPr>
              <a:t>Draugiški vartotojui </a:t>
            </a:r>
            <a:r>
              <a:rPr lang="lt-LT" sz="1400" b="1" cap="all" spc="20" dirty="0">
                <a:solidFill>
                  <a:schemeClr val="accent2">
                    <a:lumMod val="60000"/>
                    <a:lumOff val="40000"/>
                  </a:schemeClr>
                </a:solidFill>
                <a:latin typeface="Calibri" panose="020F0502020204030204" pitchFamily="34" charset="0"/>
                <a:cs typeface="Calibri" panose="020F0502020204030204" pitchFamily="34" charset="0"/>
              </a:rPr>
              <a:t> </a:t>
            </a:r>
            <a:endParaRPr lang="en-US" sz="1400" b="1" cap="all" spc="20" dirty="0">
              <a:solidFill>
                <a:schemeClr val="accent2">
                  <a:lumMod val="60000"/>
                  <a:lumOff val="40000"/>
                </a:schemeClr>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AEF0EE6F-41A2-AB8A-83C5-59F8B221F64D}"/>
              </a:ext>
            </a:extLst>
          </p:cNvPr>
          <p:cNvSpPr txBox="1"/>
          <p:nvPr/>
        </p:nvSpPr>
        <p:spPr>
          <a:xfrm>
            <a:off x="6717724" y="1626476"/>
            <a:ext cx="2031933" cy="218008"/>
          </a:xfrm>
          <a:prstGeom prst="rect">
            <a:avLst/>
          </a:prstGeom>
          <a:noFill/>
        </p:spPr>
        <p:txBody>
          <a:bodyPr wrap="square" lIns="0" tIns="0" rIns="0" bIns="0" rtlCol="0">
            <a:spAutoFit/>
          </a:bodyPr>
          <a:lstStyle/>
          <a:p>
            <a:pPr algn="ctr">
              <a:lnSpc>
                <a:spcPts val="1700"/>
              </a:lnSpc>
              <a:spcAft>
                <a:spcPts val="600"/>
              </a:spcAft>
            </a:pPr>
            <a:r>
              <a:rPr lang="lt-LT" sz="1400" b="1" cap="all" spc="20" dirty="0">
                <a:solidFill>
                  <a:srgbClr val="126A3A"/>
                </a:solidFill>
                <a:latin typeface="Calibri" panose="020F0502020204030204" pitchFamily="34" charset="0"/>
                <a:cs typeface="Calibri" panose="020F0502020204030204" pitchFamily="34" charset="0"/>
              </a:rPr>
              <a:t>Viskas viename</a:t>
            </a:r>
            <a:endParaRPr lang="en-US" sz="1400" b="1" cap="all" spc="20" dirty="0">
              <a:solidFill>
                <a:srgbClr val="126A3A"/>
              </a:solidFill>
              <a:latin typeface="Calibri" panose="020F0502020204030204" pitchFamily="34" charset="0"/>
              <a:cs typeface="Calibri" panose="020F0502020204030204" pitchFamily="34" charset="0"/>
            </a:endParaRPr>
          </a:p>
        </p:txBody>
      </p:sp>
      <p:grpSp>
        <p:nvGrpSpPr>
          <p:cNvPr id="22" name="Group 29">
            <a:extLst>
              <a:ext uri="{FF2B5EF4-FFF2-40B4-BE49-F238E27FC236}">
                <a16:creationId xmlns:a16="http://schemas.microsoft.com/office/drawing/2014/main" id="{71AE241A-F8D5-0FC9-2E06-FF09C5A87DC5}"/>
              </a:ext>
            </a:extLst>
          </p:cNvPr>
          <p:cNvGrpSpPr/>
          <p:nvPr/>
        </p:nvGrpSpPr>
        <p:grpSpPr>
          <a:xfrm>
            <a:off x="1602690" y="1060705"/>
            <a:ext cx="3069390" cy="490989"/>
            <a:chOff x="1392264" y="2127534"/>
            <a:chExt cx="2819112" cy="490989"/>
          </a:xfrm>
        </p:grpSpPr>
        <p:sp>
          <p:nvSpPr>
            <p:cNvPr id="23" name="Arc 36">
              <a:extLst>
                <a:ext uri="{FF2B5EF4-FFF2-40B4-BE49-F238E27FC236}">
                  <a16:creationId xmlns:a16="http://schemas.microsoft.com/office/drawing/2014/main" id="{73BB08EB-D53A-9E15-B05D-2E1A6AB7747E}"/>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4" name="Straight Connector 37">
              <a:extLst>
                <a:ext uri="{FF2B5EF4-FFF2-40B4-BE49-F238E27FC236}">
                  <a16:creationId xmlns:a16="http://schemas.microsoft.com/office/drawing/2014/main" id="{F76F16CD-B9A4-7BAE-E183-2D81F831A6B6}"/>
                </a:ext>
              </a:extLst>
            </p:cNvPr>
            <p:cNvCxnSpPr>
              <a:stCxn id="23" idx="2"/>
            </p:cNvCxnSpPr>
            <p:nvPr/>
          </p:nvCxnSpPr>
          <p:spPr>
            <a:xfrm>
              <a:off x="1392264" y="2251815"/>
              <a:ext cx="0" cy="36670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5" name="Straight Connector 39">
              <a:extLst>
                <a:ext uri="{FF2B5EF4-FFF2-40B4-BE49-F238E27FC236}">
                  <a16:creationId xmlns:a16="http://schemas.microsoft.com/office/drawing/2014/main" id="{63794AF4-DAD2-06EB-F73D-FD2B1263E6BB}"/>
                </a:ext>
              </a:extLst>
            </p:cNvPr>
            <p:cNvCxnSpPr>
              <a:stCxn id="23"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26" name="Group 50">
            <a:extLst>
              <a:ext uri="{FF2B5EF4-FFF2-40B4-BE49-F238E27FC236}">
                <a16:creationId xmlns:a16="http://schemas.microsoft.com/office/drawing/2014/main" id="{A141312F-0882-1E44-E972-F0ECB8450CE6}"/>
              </a:ext>
            </a:extLst>
          </p:cNvPr>
          <p:cNvGrpSpPr/>
          <p:nvPr/>
        </p:nvGrpSpPr>
        <p:grpSpPr>
          <a:xfrm flipH="1">
            <a:off x="4672805" y="1060705"/>
            <a:ext cx="3357585" cy="460096"/>
            <a:chOff x="1391655" y="2127534"/>
            <a:chExt cx="2819721" cy="460096"/>
          </a:xfrm>
        </p:grpSpPr>
        <p:sp>
          <p:nvSpPr>
            <p:cNvPr id="27" name="Arc 51">
              <a:extLst>
                <a:ext uri="{FF2B5EF4-FFF2-40B4-BE49-F238E27FC236}">
                  <a16:creationId xmlns:a16="http://schemas.microsoft.com/office/drawing/2014/main" id="{E8E7DA4D-7812-808E-C617-96E14793494F}"/>
                </a:ext>
              </a:extLst>
            </p:cNvPr>
            <p:cNvSpPr/>
            <p:nvPr/>
          </p:nvSpPr>
          <p:spPr>
            <a:xfrm flipH="1">
              <a:off x="1392264" y="2127534"/>
              <a:ext cx="248561" cy="248561"/>
            </a:xfrm>
            <a:prstGeom prst="arc">
              <a:avLst/>
            </a:prstGeom>
            <a:ln w="12700" cmpd="sng">
              <a:solidFill>
                <a:schemeClr val="accent6"/>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n>
                  <a:solidFill>
                    <a:schemeClr val="tx1"/>
                  </a:solidFill>
                  <a:prstDash val="solid"/>
                </a:ln>
                <a:latin typeface="Calibri" panose="020F0502020204030204" pitchFamily="34" charset="0"/>
                <a:cs typeface="Calibri" panose="020F0502020204030204" pitchFamily="34" charset="0"/>
              </a:endParaRPr>
            </a:p>
          </p:txBody>
        </p:sp>
        <p:cxnSp>
          <p:nvCxnSpPr>
            <p:cNvPr id="28" name="Straight Connector 52">
              <a:extLst>
                <a:ext uri="{FF2B5EF4-FFF2-40B4-BE49-F238E27FC236}">
                  <a16:creationId xmlns:a16="http://schemas.microsoft.com/office/drawing/2014/main" id="{1C4DB5E5-B97B-EFB1-9E2B-3ACFB99ADD3F}"/>
                </a:ext>
              </a:extLst>
            </p:cNvPr>
            <p:cNvCxnSpPr/>
            <p:nvPr/>
          </p:nvCxnSpPr>
          <p:spPr>
            <a:xfrm flipH="1">
              <a:off x="1391655" y="2245465"/>
              <a:ext cx="609" cy="34216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54">
              <a:extLst>
                <a:ext uri="{FF2B5EF4-FFF2-40B4-BE49-F238E27FC236}">
                  <a16:creationId xmlns:a16="http://schemas.microsoft.com/office/drawing/2014/main" id="{8DC84D55-EBA3-2335-EC31-333FD53FEC3C}"/>
                </a:ext>
              </a:extLst>
            </p:cNvPr>
            <p:cNvCxnSpPr>
              <a:stCxn id="27" idx="0"/>
            </p:cNvCxnSpPr>
            <p:nvPr/>
          </p:nvCxnSpPr>
          <p:spPr>
            <a:xfrm>
              <a:off x="1516545" y="2127534"/>
              <a:ext cx="2694831"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2">
            <a:extLst>
              <a:ext uri="{FF2B5EF4-FFF2-40B4-BE49-F238E27FC236}">
                <a16:creationId xmlns:a16="http://schemas.microsoft.com/office/drawing/2014/main" id="{7762C68B-C800-7293-E925-38C6B22AF1FA}"/>
              </a:ext>
            </a:extLst>
          </p:cNvPr>
          <p:cNvCxnSpPr>
            <a:cxnSpLocks/>
          </p:cNvCxnSpPr>
          <p:nvPr/>
        </p:nvCxnSpPr>
        <p:spPr>
          <a:xfrm flipV="1">
            <a:off x="4860032" y="1060705"/>
            <a:ext cx="0" cy="57390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6" name="Paveikslėlis 35">
            <a:extLst>
              <a:ext uri="{FF2B5EF4-FFF2-40B4-BE49-F238E27FC236}">
                <a16:creationId xmlns:a16="http://schemas.microsoft.com/office/drawing/2014/main" id="{BBAB6FAF-F3ED-2E1E-F857-C387085D7C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8098" y="112683"/>
            <a:ext cx="864097" cy="864097"/>
          </a:xfrm>
          <a:prstGeom prst="rect">
            <a:avLst/>
          </a:prstGeom>
        </p:spPr>
      </p:pic>
      <p:pic>
        <p:nvPicPr>
          <p:cNvPr id="38" name="Paveikslėlis 37" descr="LT Bendrai finansuoja Europos Sąjunga_BLACK Outline">
            <a:extLst>
              <a:ext uri="{FF2B5EF4-FFF2-40B4-BE49-F238E27FC236}">
                <a16:creationId xmlns:a16="http://schemas.microsoft.com/office/drawing/2014/main" id="{209EB919-F30A-E24E-B2F1-2E1A907EA84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16781" y="4645304"/>
            <a:ext cx="2227219" cy="464023"/>
          </a:xfrm>
          <a:prstGeom prst="rect">
            <a:avLst/>
          </a:prstGeom>
          <a:noFill/>
          <a:ln>
            <a:noFill/>
          </a:ln>
        </p:spPr>
      </p:pic>
      <p:pic>
        <p:nvPicPr>
          <p:cNvPr id="39" name="Picture 2" descr="C:\Users\Aniuta\Desktop\lapas2.png">
            <a:extLst>
              <a:ext uri="{FF2B5EF4-FFF2-40B4-BE49-F238E27FC236}">
                <a16:creationId xmlns:a16="http://schemas.microsoft.com/office/drawing/2014/main" id="{CCEA4711-2D47-0CCF-C2F6-2B853A18634D}"/>
              </a:ext>
            </a:extLst>
          </p:cNvPr>
          <p:cNvPicPr>
            <a:picLocks noChangeAspect="1" noChangeArrowheads="1"/>
          </p:cNvPicPr>
          <p:nvPr/>
        </p:nvPicPr>
        <p:blipFill>
          <a:blip r:embed="rId7" cstate="print"/>
          <a:srcRect/>
          <a:stretch>
            <a:fillRect/>
          </a:stretch>
        </p:blipFill>
        <p:spPr bwMode="auto">
          <a:xfrm rot="5400000">
            <a:off x="6991439" y="-105831"/>
            <a:ext cx="1390051" cy="1670060"/>
          </a:xfrm>
          <a:prstGeom prst="rect">
            <a:avLst/>
          </a:prstGeom>
          <a:noFill/>
        </p:spPr>
      </p:pic>
    </p:spTree>
    <p:extLst>
      <p:ext uri="{BB962C8B-B14F-4D97-AF65-F5344CB8AC3E}">
        <p14:creationId xmlns:p14="http://schemas.microsoft.com/office/powerpoint/2010/main" val="2050634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sp>
        <p:nvSpPr>
          <p:cNvPr id="8" name="TextBox 7">
            <a:extLst>
              <a:ext uri="{FF2B5EF4-FFF2-40B4-BE49-F238E27FC236}">
                <a16:creationId xmlns:a16="http://schemas.microsoft.com/office/drawing/2014/main" id="{55943E19-C758-7F7C-33C8-F05267CAF71B}"/>
              </a:ext>
            </a:extLst>
          </p:cNvPr>
          <p:cNvSpPr txBox="1"/>
          <p:nvPr/>
        </p:nvSpPr>
        <p:spPr>
          <a:xfrm>
            <a:off x="1571603" y="828744"/>
            <a:ext cx="7298581" cy="400110"/>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PFAT priedai</a:t>
            </a:r>
            <a:endParaRPr lang="en-GB" sz="2000" b="1" dirty="0">
              <a:solidFill>
                <a:srgbClr val="8EC543"/>
              </a:solidFill>
              <a:latin typeface="Arial" pitchFamily="34" charset="0"/>
              <a:cs typeface="Arial" pitchFamily="34" charset="0"/>
            </a:endParaRPr>
          </a:p>
        </p:txBody>
      </p:sp>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4" cstate="print"/>
          <a:srcRect/>
          <a:stretch>
            <a:fillRect/>
          </a:stretch>
        </p:blipFill>
        <p:spPr bwMode="auto">
          <a:xfrm rot="20872673">
            <a:off x="171774" y="2244863"/>
            <a:ext cx="1390051" cy="1670060"/>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4752" y="2571750"/>
            <a:ext cx="864097" cy="864097"/>
          </a:xfrm>
          <a:prstGeom prst="rect">
            <a:avLst/>
          </a:prstGeom>
        </p:spPr>
      </p:pic>
      <p:sp>
        <p:nvSpPr>
          <p:cNvPr id="4" name="TextBox 3">
            <a:extLst>
              <a:ext uri="{FF2B5EF4-FFF2-40B4-BE49-F238E27FC236}">
                <a16:creationId xmlns:a16="http://schemas.microsoft.com/office/drawing/2014/main" id="{35910D5D-B3A2-3ABE-C831-2329CA384D79}"/>
              </a:ext>
            </a:extLst>
          </p:cNvPr>
          <p:cNvSpPr txBox="1"/>
          <p:nvPr/>
        </p:nvSpPr>
        <p:spPr>
          <a:xfrm>
            <a:off x="1721681" y="1371733"/>
            <a:ext cx="7158812" cy="2769989"/>
          </a:xfrm>
          <a:prstGeom prst="rect">
            <a:avLst/>
          </a:prstGeom>
          <a:noFill/>
        </p:spPr>
        <p:txBody>
          <a:bodyPr wrap="square" rtlCol="0">
            <a:spAutoFit/>
          </a:bodyPr>
          <a:lstStyle/>
          <a:p>
            <a:pPr algn="just"/>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AutoNum type="arabicPeriod"/>
            </a:pPr>
            <a:r>
              <a:rPr lang="lt-LT" sz="1800" dirty="0">
                <a:effectLst/>
                <a:latin typeface="Arial" panose="020B0604020202020204" pitchFamily="34" charset="0"/>
                <a:ea typeface="Calibri" panose="020F0502020204030204" pitchFamily="34" charset="0"/>
                <a:cs typeface="Arial" panose="020B0604020202020204" pitchFamily="34" charset="0"/>
              </a:rPr>
              <a:t>Projekto įgyvendinimo plano (PĮP) forma</a:t>
            </a:r>
          </a:p>
          <a:p>
            <a:pPr marL="342900" indent="-342900" algn="just">
              <a:buAutoNum type="arabicPeriod"/>
            </a:pPr>
            <a:r>
              <a:rPr lang="lt-LT" dirty="0">
                <a:latin typeface="Arial" panose="020B0604020202020204" pitchFamily="34" charset="0"/>
                <a:ea typeface="Calibri" panose="020F0502020204030204" pitchFamily="34" charset="0"/>
                <a:cs typeface="Arial" panose="020B0604020202020204" pitchFamily="34" charset="0"/>
              </a:rPr>
              <a:t>Projekto sutarties forma</a:t>
            </a:r>
          </a:p>
          <a:p>
            <a:pPr marL="342900" indent="-342900" algn="just">
              <a:buAutoNum type="arabicPeriod"/>
            </a:pPr>
            <a:r>
              <a:rPr lang="lt-LT" sz="1800" dirty="0">
                <a:effectLst/>
                <a:latin typeface="Arial" panose="020B0604020202020204" pitchFamily="34" charset="0"/>
                <a:ea typeface="Calibri" panose="020F0502020204030204" pitchFamily="34" charset="0"/>
                <a:cs typeface="Arial" panose="020B0604020202020204" pitchFamily="34" charset="0"/>
              </a:rPr>
              <a:t>Bendrieji atrankos kriterijai</a:t>
            </a:r>
          </a:p>
          <a:p>
            <a:pPr marL="342900" indent="-342900" algn="just">
              <a:buAutoNum type="arabicPeriod"/>
            </a:pPr>
            <a:r>
              <a:rPr lang="lt-LT" dirty="0">
                <a:latin typeface="Arial" panose="020B0604020202020204" pitchFamily="34" charset="0"/>
                <a:ea typeface="Calibri" panose="020F0502020204030204" pitchFamily="34" charset="0"/>
                <a:cs typeface="Arial" panose="020B0604020202020204" pitchFamily="34" charset="0"/>
              </a:rPr>
              <a:t>Stebėsenos rodiklių aprašas</a:t>
            </a:r>
          </a:p>
          <a:p>
            <a:pPr marL="342900" indent="-342900" algn="just">
              <a:buAutoNum type="arabicPeriod"/>
            </a:pPr>
            <a:r>
              <a:rPr lang="lt-LT" dirty="0">
                <a:latin typeface="Arial" panose="020B0604020202020204" pitchFamily="34" charset="0"/>
                <a:ea typeface="Calibri" panose="020F0502020204030204" pitchFamily="34" charset="0"/>
                <a:cs typeface="Arial" panose="020B0604020202020204" pitchFamily="34" charset="0"/>
              </a:rPr>
              <a:t>Su pažeidimu susijusių netinkamų finansuoti projekto išlaidų apskaičiavimo ir taikymo metodika</a:t>
            </a:r>
            <a:endParaRPr lang="lt-LT" sz="18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AutoNum type="arabicPeriod"/>
            </a:pPr>
            <a:r>
              <a:rPr lang="lt-LT" dirty="0">
                <a:latin typeface="Arial" panose="020B0604020202020204" pitchFamily="34" charset="0"/>
                <a:ea typeface="Calibri" panose="020F0502020204030204" pitchFamily="34" charset="0"/>
                <a:cs typeface="Arial" panose="020B0604020202020204" pitchFamily="34" charset="0"/>
              </a:rPr>
              <a:t>Komunikacijos nuostatos</a:t>
            </a:r>
          </a:p>
          <a:p>
            <a:pPr marL="342900" indent="-342900" algn="just">
              <a:buAutoNum type="arabicPeriod"/>
            </a:pPr>
            <a:r>
              <a:rPr lang="lt-LT" sz="1800" dirty="0">
                <a:effectLst/>
                <a:latin typeface="Arial" panose="020B0604020202020204" pitchFamily="34" charset="0"/>
                <a:ea typeface="Calibri" panose="020F0502020204030204" pitchFamily="34" charset="0"/>
                <a:cs typeface="Arial" panose="020B0604020202020204" pitchFamily="34" charset="0"/>
              </a:rPr>
              <a:t>Pirkimų ir pirkimų tikrinimo tvarkos aprašas</a:t>
            </a:r>
          </a:p>
          <a:p>
            <a:pPr marL="228600" indent="-228600" algn="just">
              <a:buAutoNum type="arabicPeriod"/>
            </a:pPr>
            <a:endParaRPr lang="lt-LT" sz="1200" dirty="0">
              <a:latin typeface="Arial" panose="020B0604020202020204" pitchFamily="34" charset="0"/>
              <a:cs typeface="Arial" pitchFamily="34" charset="0"/>
            </a:endParaRPr>
          </a:p>
        </p:txBody>
      </p:sp>
    </p:spTree>
    <p:extLst>
      <p:ext uri="{BB962C8B-B14F-4D97-AF65-F5344CB8AC3E}">
        <p14:creationId xmlns:p14="http://schemas.microsoft.com/office/powerpoint/2010/main" val="3237638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1BA248-FF89-5910-E7A7-1403FFEE39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sp>
        <p:nvSpPr>
          <p:cNvPr id="8" name="TextBox 7">
            <a:extLst>
              <a:ext uri="{FF2B5EF4-FFF2-40B4-BE49-F238E27FC236}">
                <a16:creationId xmlns:a16="http://schemas.microsoft.com/office/drawing/2014/main" id="{55943E19-C758-7F7C-33C8-F05267CAF71B}"/>
              </a:ext>
            </a:extLst>
          </p:cNvPr>
          <p:cNvSpPr txBox="1"/>
          <p:nvPr/>
        </p:nvSpPr>
        <p:spPr>
          <a:xfrm>
            <a:off x="2843808" y="337333"/>
            <a:ext cx="4717461" cy="400110"/>
          </a:xfrm>
          <a:prstGeom prst="rect">
            <a:avLst/>
          </a:prstGeom>
          <a:noFill/>
        </p:spPr>
        <p:txBody>
          <a:bodyPr wrap="square" rtlCol="0">
            <a:spAutoFit/>
          </a:bodyPr>
          <a:lstStyle/>
          <a:p>
            <a:pPr algn="ctr"/>
            <a:r>
              <a:rPr lang="lt-LT" sz="2000" b="1" dirty="0">
                <a:solidFill>
                  <a:srgbClr val="8EC543"/>
                </a:solidFill>
                <a:latin typeface="Arial" pitchFamily="34" charset="0"/>
                <a:cs typeface="Arial" pitchFamily="34" charset="0"/>
              </a:rPr>
              <a:t>PFAT skyriai</a:t>
            </a:r>
            <a:endParaRPr lang="en-GB" sz="2000" b="1" dirty="0">
              <a:solidFill>
                <a:srgbClr val="8EC543"/>
              </a:solidFill>
              <a:latin typeface="Arial" pitchFamily="34" charset="0"/>
              <a:cs typeface="Arial" pitchFamily="34" charset="0"/>
            </a:endParaRPr>
          </a:p>
        </p:txBody>
      </p:sp>
      <p:pic>
        <p:nvPicPr>
          <p:cNvPr id="16" name="Picture 2" descr="C:\Users\Aniuta\Desktop\lapas2.png">
            <a:extLst>
              <a:ext uri="{FF2B5EF4-FFF2-40B4-BE49-F238E27FC236}">
                <a16:creationId xmlns:a16="http://schemas.microsoft.com/office/drawing/2014/main" id="{C9AC73EF-CB42-2209-BDFA-0600ED1BEDA8}"/>
              </a:ext>
            </a:extLst>
          </p:cNvPr>
          <p:cNvPicPr>
            <a:picLocks noChangeAspect="1" noChangeArrowheads="1"/>
          </p:cNvPicPr>
          <p:nvPr/>
        </p:nvPicPr>
        <p:blipFill>
          <a:blip r:embed="rId4" cstate="print"/>
          <a:srcRect/>
          <a:stretch>
            <a:fillRect/>
          </a:stretch>
        </p:blipFill>
        <p:spPr bwMode="auto">
          <a:xfrm rot="5138458">
            <a:off x="7240877" y="25011"/>
            <a:ext cx="1404065" cy="1684441"/>
          </a:xfrm>
          <a:prstGeom prst="rect">
            <a:avLst/>
          </a:prstGeom>
          <a:noFill/>
        </p:spPr>
      </p:pic>
      <p:pic>
        <p:nvPicPr>
          <p:cNvPr id="2" name="Paveikslėlis 1" descr="LT Bendrai finansuoja Europos Sąjunga_BLACK Outline">
            <a:extLst>
              <a:ext uri="{FF2B5EF4-FFF2-40B4-BE49-F238E27FC236}">
                <a16:creationId xmlns:a16="http://schemas.microsoft.com/office/drawing/2014/main" id="{E22885DF-E309-CDFF-8473-1B2638ED41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48264" y="4679477"/>
            <a:ext cx="2227219" cy="464023"/>
          </a:xfrm>
          <a:prstGeom prst="rect">
            <a:avLst/>
          </a:prstGeom>
          <a:noFill/>
          <a:ln>
            <a:noFill/>
          </a:ln>
        </p:spPr>
      </p:pic>
      <p:pic>
        <p:nvPicPr>
          <p:cNvPr id="3" name="Paveikslėlis 2">
            <a:extLst>
              <a:ext uri="{FF2B5EF4-FFF2-40B4-BE49-F238E27FC236}">
                <a16:creationId xmlns:a16="http://schemas.microsoft.com/office/drawing/2014/main" id="{99AF1C3E-DE0A-E61B-78CD-1768E9958B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30558" y="329320"/>
            <a:ext cx="829030" cy="864097"/>
          </a:xfrm>
          <a:prstGeom prst="rect">
            <a:avLst/>
          </a:prstGeom>
        </p:spPr>
      </p:pic>
      <p:sp>
        <p:nvSpPr>
          <p:cNvPr id="4" name="TextBox 3">
            <a:extLst>
              <a:ext uri="{FF2B5EF4-FFF2-40B4-BE49-F238E27FC236}">
                <a16:creationId xmlns:a16="http://schemas.microsoft.com/office/drawing/2014/main" id="{35910D5D-B3A2-3ABE-C831-2329CA384D79}"/>
              </a:ext>
            </a:extLst>
          </p:cNvPr>
          <p:cNvSpPr txBox="1"/>
          <p:nvPr/>
        </p:nvSpPr>
        <p:spPr>
          <a:xfrm>
            <a:off x="251520" y="1131590"/>
            <a:ext cx="8700243" cy="3785652"/>
          </a:xfrm>
          <a:prstGeom prst="rect">
            <a:avLst/>
          </a:prstGeom>
          <a:noFill/>
        </p:spPr>
        <p:txBody>
          <a:bodyPr wrap="square" rtlCol="0">
            <a:spAutoFit/>
          </a:bodyPr>
          <a:lstStyle/>
          <a:p>
            <a:pPr marL="400050" indent="-400050" algn="just">
              <a:buAutoNum type="romanUcPeriod"/>
            </a:pPr>
            <a:r>
              <a:rPr lang="lt-LT" sz="1600" dirty="0">
                <a:cs typeface="Arial" panose="020B0604020202020204" pitchFamily="34" charset="0"/>
              </a:rPr>
              <a:t>Bendrosios nuostatos</a:t>
            </a:r>
          </a:p>
          <a:p>
            <a:pPr marL="400050" indent="-400050" algn="just">
              <a:buAutoNum type="romanUcPeriod"/>
            </a:pPr>
            <a:r>
              <a:rPr lang="lt-LT" sz="1600" dirty="0">
                <a:cs typeface="Arial" panose="020B0604020202020204" pitchFamily="34" charset="0"/>
              </a:rPr>
              <a:t>Informacijos teikimas ir priemonės informacijai teikti bei duomenims rinkti</a:t>
            </a:r>
          </a:p>
          <a:p>
            <a:pPr marL="400050" indent="-400050" algn="just">
              <a:buAutoNum type="romanUcPeriod"/>
            </a:pPr>
            <a:r>
              <a:rPr lang="lt-LT" sz="1600" dirty="0">
                <a:cs typeface="Arial" panose="020B0604020202020204" pitchFamily="34" charset="0"/>
              </a:rPr>
              <a:t>Projektų atranka (kvietimo skelbimas; PĮP / PSK teikimas ir registravimas, vertinimas, sprendimų dėl projektų finansavimo priėmimas)</a:t>
            </a:r>
          </a:p>
          <a:p>
            <a:pPr marL="400050" indent="-400050" algn="just">
              <a:buAutoNum type="romanUcPeriod"/>
            </a:pPr>
            <a:r>
              <a:rPr lang="lt-LT" sz="1600" dirty="0">
                <a:cs typeface="Arial" panose="020B0604020202020204" pitchFamily="34" charset="0"/>
              </a:rPr>
              <a:t> Projektų įgyvendinimas (projektų / kompensacijų skyrimo sutarčių sudarymas, keitimas, nutraukimas; papildomo finansavimo įgyvendinamiems projektams skyrimas ir sutaupytų lėšų panaudojimas; projektų įgyvendinimo stebėsena ir mokėjimai; stebėsenos rodiklių taikymas; projektų patikrų vietoje atlikimas; pažeidimų tyrimas; investicijų tęstinumas)</a:t>
            </a:r>
          </a:p>
          <a:p>
            <a:pPr marL="400050" indent="-400050" algn="just">
              <a:buAutoNum type="romanUcPeriod"/>
            </a:pPr>
            <a:r>
              <a:rPr lang="lt-LT" sz="1600" dirty="0">
                <a:cs typeface="Arial" panose="020B0604020202020204" pitchFamily="34" charset="0"/>
              </a:rPr>
              <a:t>Projektų išlaidų reikalavimai (bendrieji ir specialieji  projektų išlaidų tinkamumo finansuoti reikalavimai; netinkamos finansuoti išlaidos; PVM; supaprastintas išlaidų apmokėjimas)</a:t>
            </a:r>
          </a:p>
          <a:p>
            <a:pPr marL="400050" indent="-400050" algn="just">
              <a:buAutoNum type="romanUcPeriod"/>
            </a:pPr>
            <a:r>
              <a:rPr lang="lt-LT" sz="1600" dirty="0">
                <a:cs typeface="Arial" panose="020B0604020202020204" pitchFamily="34" charset="0"/>
              </a:rPr>
              <a:t>Kiti projektų reikalavimai (projektų matomumas ir informavimo apie jį priemonės; horizontaliųjų principų ir Europos Sąjungos pagrindinių teisių chartijos  nuostatų laikymosi reikalavimai;  suderinamumas su valstybės pagalbos reikalavimais; pirkimų vykdymas ir vertinimas; asmens duomenų apsaugos reikalavimai;  dokumentų saugojimas; skundų nagrinėjimas).</a:t>
            </a:r>
          </a:p>
          <a:p>
            <a:pPr algn="just"/>
            <a:endParaRPr lang="lt-LT" sz="1600" dirty="0">
              <a:cs typeface="Arial" panose="020B0604020202020204" pitchFamily="34" charset="0"/>
            </a:endParaRPr>
          </a:p>
        </p:txBody>
      </p:sp>
    </p:spTree>
    <p:extLst>
      <p:ext uri="{BB962C8B-B14F-4D97-AF65-F5344CB8AC3E}">
        <p14:creationId xmlns:p14="http://schemas.microsoft.com/office/powerpoint/2010/main" val="1597437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tačiakampis 10">
            <a:extLst>
              <a:ext uri="{FF2B5EF4-FFF2-40B4-BE49-F238E27FC236}">
                <a16:creationId xmlns:a16="http://schemas.microsoft.com/office/drawing/2014/main" id="{777C080D-46C9-8F52-9377-9FE61865EEC2}"/>
              </a:ext>
            </a:extLst>
          </p:cNvPr>
          <p:cNvSpPr/>
          <p:nvPr/>
        </p:nvSpPr>
        <p:spPr>
          <a:xfrm>
            <a:off x="467544" y="1111050"/>
            <a:ext cx="3399273" cy="3528392"/>
          </a:xfrm>
          <a:prstGeom prst="rect">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2" name="Lygiašonis trikampis 11">
            <a:extLst>
              <a:ext uri="{FF2B5EF4-FFF2-40B4-BE49-F238E27FC236}">
                <a16:creationId xmlns:a16="http://schemas.microsoft.com/office/drawing/2014/main" id="{6A489E43-F4E5-6F64-4D3D-B1EF98A71EB3}"/>
              </a:ext>
            </a:extLst>
          </p:cNvPr>
          <p:cNvSpPr/>
          <p:nvPr/>
        </p:nvSpPr>
        <p:spPr>
          <a:xfrm rot="5400000">
            <a:off x="4179545" y="1702612"/>
            <a:ext cx="976262" cy="694363"/>
          </a:xfrm>
          <a:prstGeom prst="triangle">
            <a:avLst/>
          </a:prstGeom>
          <a:solidFill>
            <a:srgbClr val="A4E647"/>
          </a:solidFill>
          <a:ln>
            <a:solidFill>
              <a:srgbClr val="A4E6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sp>
        <p:nvSpPr>
          <p:cNvPr id="18" name="TextBox 17">
            <a:extLst>
              <a:ext uri="{FF2B5EF4-FFF2-40B4-BE49-F238E27FC236}">
                <a16:creationId xmlns:a16="http://schemas.microsoft.com/office/drawing/2014/main" id="{6F80D117-340F-8D03-0CDE-449CEC2E8C3E}"/>
              </a:ext>
            </a:extLst>
          </p:cNvPr>
          <p:cNvSpPr txBox="1"/>
          <p:nvPr/>
        </p:nvSpPr>
        <p:spPr>
          <a:xfrm>
            <a:off x="827584" y="1111050"/>
            <a:ext cx="2803522" cy="2862322"/>
          </a:xfrm>
          <a:prstGeom prst="rect">
            <a:avLst/>
          </a:prstGeom>
          <a:noFill/>
        </p:spPr>
        <p:txBody>
          <a:bodyPr wrap="square" rtlCol="0">
            <a:spAutoFit/>
          </a:bodyPr>
          <a:lstStyle/>
          <a:p>
            <a:r>
              <a:rPr lang="lt-LT" sz="2000" b="1" dirty="0">
                <a:solidFill>
                  <a:schemeClr val="bg1"/>
                </a:solidFill>
                <a:latin typeface="Arial" pitchFamily="34" charset="0"/>
                <a:cs typeface="Arial" pitchFamily="34" charset="0"/>
              </a:rPr>
              <a:t>Sėkmingesniam PĮP rengimui ir projektų įgyvendinimui NMA rengs dokumentų formas ir  rekomendacijas bei suderinusi su VI, skelbs jas interneto svetainėje </a:t>
            </a:r>
            <a:r>
              <a:rPr lang="lt-LT" sz="2000" b="1" i="1" dirty="0" err="1">
                <a:solidFill>
                  <a:schemeClr val="bg1"/>
                </a:solidFill>
                <a:latin typeface="Arial" pitchFamily="34" charset="0"/>
                <a:cs typeface="Arial" pitchFamily="34" charset="0"/>
              </a:rPr>
              <a:t>nma.lt</a:t>
            </a:r>
            <a:endParaRPr lang="en-GB" sz="2000" b="1" dirty="0">
              <a:solidFill>
                <a:schemeClr val="bg1"/>
              </a:solidFill>
              <a:latin typeface="Arial" pitchFamily="34" charset="0"/>
              <a:cs typeface="Arial" pitchFamily="34" charset="0"/>
            </a:endParaRPr>
          </a:p>
        </p:txBody>
      </p:sp>
      <p:pic>
        <p:nvPicPr>
          <p:cNvPr id="23" name="Picture 10">
            <a:extLst>
              <a:ext uri="{FF2B5EF4-FFF2-40B4-BE49-F238E27FC236}">
                <a16:creationId xmlns:a16="http://schemas.microsoft.com/office/drawing/2014/main" id="{B340A2EC-B73D-7DBA-61CD-C8D3932B35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30" y="411511"/>
            <a:ext cx="2448270" cy="417233"/>
          </a:xfrm>
          <a:prstGeom prst="rect">
            <a:avLst/>
          </a:prstGeom>
        </p:spPr>
      </p:pic>
      <p:pic>
        <p:nvPicPr>
          <p:cNvPr id="2" name="Paveikslėlis 1">
            <a:extLst>
              <a:ext uri="{FF2B5EF4-FFF2-40B4-BE49-F238E27FC236}">
                <a16:creationId xmlns:a16="http://schemas.microsoft.com/office/drawing/2014/main" id="{1C21A6BC-0D7E-F6BE-803D-D986FFDB9C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123477"/>
            <a:ext cx="829030" cy="864097"/>
          </a:xfrm>
          <a:prstGeom prst="rect">
            <a:avLst/>
          </a:prstGeom>
        </p:spPr>
      </p:pic>
      <p:pic>
        <p:nvPicPr>
          <p:cNvPr id="1028" name="Picture 4">
            <a:extLst>
              <a:ext uri="{FF2B5EF4-FFF2-40B4-BE49-F238E27FC236}">
                <a16:creationId xmlns:a16="http://schemas.microsoft.com/office/drawing/2014/main" id="{3C041756-5694-26C4-F525-B8B1AFB001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3923928" y="1111050"/>
            <a:ext cx="4651126" cy="347692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Aniuta\Desktop\lapas2.png">
            <a:extLst>
              <a:ext uri="{FF2B5EF4-FFF2-40B4-BE49-F238E27FC236}">
                <a16:creationId xmlns:a16="http://schemas.microsoft.com/office/drawing/2014/main" id="{6360E11D-A57C-5195-E45B-E6A8C816C7EE}"/>
              </a:ext>
            </a:extLst>
          </p:cNvPr>
          <p:cNvPicPr>
            <a:picLocks noChangeAspect="1" noChangeArrowheads="1"/>
          </p:cNvPicPr>
          <p:nvPr/>
        </p:nvPicPr>
        <p:blipFill>
          <a:blip r:embed="rId5" cstate="print"/>
          <a:srcRect/>
          <a:stretch>
            <a:fillRect/>
          </a:stretch>
        </p:blipFill>
        <p:spPr bwMode="auto">
          <a:xfrm rot="5400000">
            <a:off x="7337820" y="-140003"/>
            <a:ext cx="1390051" cy="1670060"/>
          </a:xfrm>
          <a:prstGeom prst="rect">
            <a:avLst/>
          </a:prstGeom>
          <a:noFill/>
        </p:spPr>
      </p:pic>
    </p:spTree>
    <p:extLst>
      <p:ext uri="{BB962C8B-B14F-4D97-AF65-F5344CB8AC3E}">
        <p14:creationId xmlns:p14="http://schemas.microsoft.com/office/powerpoint/2010/main" val="231362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26A3A"/>
        </a:solidFill>
        <a:effectLst/>
      </p:bgPr>
    </p:bg>
    <p:spTree>
      <p:nvGrpSpPr>
        <p:cNvPr id="1" name=""/>
        <p:cNvGrpSpPr/>
        <p:nvPr/>
      </p:nvGrpSpPr>
      <p:grpSpPr>
        <a:xfrm>
          <a:off x="0" y="0"/>
          <a:ext cx="0" cy="0"/>
          <a:chOff x="0" y="0"/>
          <a:chExt cx="0" cy="0"/>
        </a:xfrm>
      </p:grpSpPr>
      <p:sp>
        <p:nvSpPr>
          <p:cNvPr id="2" name="Stačiakampis 1">
            <a:extLst>
              <a:ext uri="{FF2B5EF4-FFF2-40B4-BE49-F238E27FC236}">
                <a16:creationId xmlns:a16="http://schemas.microsoft.com/office/drawing/2014/main" id="{9DFB8E88-7C4D-94E5-6C31-A8F389661835}"/>
              </a:ext>
            </a:extLst>
          </p:cNvPr>
          <p:cNvSpPr/>
          <p:nvPr/>
        </p:nvSpPr>
        <p:spPr>
          <a:xfrm>
            <a:off x="8244408" y="0"/>
            <a:ext cx="899592" cy="5143500"/>
          </a:xfrm>
          <a:prstGeom prst="rect">
            <a:avLst/>
          </a:prstGeom>
          <a:solidFill>
            <a:srgbClr val="8EC543"/>
          </a:solidFill>
          <a:ln>
            <a:solidFill>
              <a:srgbClr val="8EC5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pic>
        <p:nvPicPr>
          <p:cNvPr id="5" name="Paveikslėlis 4">
            <a:extLst>
              <a:ext uri="{FF2B5EF4-FFF2-40B4-BE49-F238E27FC236}">
                <a16:creationId xmlns:a16="http://schemas.microsoft.com/office/drawing/2014/main" id="{2790F5C9-CE0B-36CD-E5B5-3BA70E761B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0756" y="2214560"/>
            <a:ext cx="3843651" cy="2928940"/>
          </a:xfrm>
          <a:prstGeom prst="rect">
            <a:avLst/>
          </a:prstGeom>
        </p:spPr>
      </p:pic>
      <p:sp>
        <p:nvSpPr>
          <p:cNvPr id="4" name="TextBox 3">
            <a:extLst>
              <a:ext uri="{FF2B5EF4-FFF2-40B4-BE49-F238E27FC236}">
                <a16:creationId xmlns:a16="http://schemas.microsoft.com/office/drawing/2014/main" id="{F4F0F12C-B8D4-1792-EF31-CBDE613E4022}"/>
              </a:ext>
            </a:extLst>
          </p:cNvPr>
          <p:cNvSpPr txBox="1"/>
          <p:nvPr/>
        </p:nvSpPr>
        <p:spPr>
          <a:xfrm>
            <a:off x="539552" y="2499742"/>
            <a:ext cx="2857520" cy="523220"/>
          </a:xfrm>
          <a:prstGeom prst="rect">
            <a:avLst/>
          </a:prstGeom>
          <a:noFill/>
        </p:spPr>
        <p:txBody>
          <a:bodyPr wrap="square" rtlCol="0">
            <a:spAutoFit/>
          </a:bodyPr>
          <a:lstStyle/>
          <a:p>
            <a:r>
              <a:rPr lang="lt-LT" sz="2800" b="1" dirty="0">
                <a:solidFill>
                  <a:srgbClr val="8EC543"/>
                </a:solidFill>
                <a:latin typeface="Arial" pitchFamily="34" charset="0"/>
                <a:cs typeface="Arial" pitchFamily="34" charset="0"/>
              </a:rPr>
              <a:t>Ačiū už dėmesį</a:t>
            </a:r>
            <a:endParaRPr lang="en-GB" sz="2800" b="1" dirty="0">
              <a:solidFill>
                <a:srgbClr val="8EC543"/>
              </a:solidFill>
              <a:latin typeface="Arial" pitchFamily="34" charset="0"/>
              <a:cs typeface="Arial" pitchFamily="34" charset="0"/>
            </a:endParaRPr>
          </a:p>
        </p:txBody>
      </p:sp>
      <p:pic>
        <p:nvPicPr>
          <p:cNvPr id="9" name="Paveikslėlis 8" descr="Paveikslėlis, kuriame yra žinutė&#10;&#10;Automatiškai sugeneruotas aprašymas">
            <a:extLst>
              <a:ext uri="{FF2B5EF4-FFF2-40B4-BE49-F238E27FC236}">
                <a16:creationId xmlns:a16="http://schemas.microsoft.com/office/drawing/2014/main" id="{AF373620-4FF2-859D-6691-1381E07780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721" y="339503"/>
            <a:ext cx="2270055" cy="386862"/>
          </a:xfrm>
          <a:prstGeom prst="rect">
            <a:avLst/>
          </a:prstGeom>
        </p:spPr>
      </p:pic>
    </p:spTree>
    <p:extLst>
      <p:ext uri="{BB962C8B-B14F-4D97-AF65-F5344CB8AC3E}">
        <p14:creationId xmlns:p14="http://schemas.microsoft.com/office/powerpoint/2010/main" val="2612706197"/>
      </p:ext>
    </p:extLst>
  </p:cSld>
  <p:clrMapOvr>
    <a:masterClrMapping/>
  </p:clrMapOvr>
</p:sld>
</file>

<file path=ppt/theme/theme1.xml><?xml version="1.0" encoding="utf-8"?>
<a:theme xmlns:a="http://schemas.openxmlformats.org/drawingml/2006/main" name="ZUM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UM PPT template naujas.pptx" id="{35B59B82-4ECE-4FFA-8448-FD28D2EFACBB}" vid="{685E024A-7724-410E-B976-39DC1F46BE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ZUM PPT template naujas</Template>
  <TotalTime>0</TotalTime>
  <Words>832</Words>
  <Application>Microsoft Office PowerPoint</Application>
  <PresentationFormat>Demonstracija ekrane (16:9)</PresentationFormat>
  <Paragraphs>66</Paragraphs>
  <Slides>8</Slides>
  <Notes>5</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8</vt:i4>
      </vt:variant>
    </vt:vector>
  </HeadingPairs>
  <TitlesOfParts>
    <vt:vector size="12" baseType="lpstr">
      <vt:lpstr>Arial</vt:lpstr>
      <vt:lpstr>Calibri</vt:lpstr>
      <vt:lpstr>Wingdings</vt:lpstr>
      <vt:lpstr>ZUM PPT template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Joana Žemaitienė</dc:creator>
  <cp:lastModifiedBy>User</cp:lastModifiedBy>
  <cp:revision>14</cp:revision>
  <dcterms:created xsi:type="dcterms:W3CDTF">2022-11-24T09:47:10Z</dcterms:created>
  <dcterms:modified xsi:type="dcterms:W3CDTF">2023-04-04T19:46:33Z</dcterms:modified>
</cp:coreProperties>
</file>