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711" r:id="rId2"/>
    <p:sldMasterId id="2147483724" r:id="rId3"/>
  </p:sldMasterIdLst>
  <p:notesMasterIdLst>
    <p:notesMasterId r:id="rId20"/>
  </p:notesMasterIdLst>
  <p:handoutMasterIdLst>
    <p:handoutMasterId r:id="rId21"/>
  </p:handoutMasterIdLst>
  <p:sldIdLst>
    <p:sldId id="565" r:id="rId4"/>
    <p:sldId id="566" r:id="rId5"/>
    <p:sldId id="606" r:id="rId6"/>
    <p:sldId id="361" r:id="rId7"/>
    <p:sldId id="607" r:id="rId8"/>
    <p:sldId id="567" r:id="rId9"/>
    <p:sldId id="596" r:id="rId10"/>
    <p:sldId id="602" r:id="rId11"/>
    <p:sldId id="603" r:id="rId12"/>
    <p:sldId id="604" r:id="rId13"/>
    <p:sldId id="605" r:id="rId14"/>
    <p:sldId id="608" r:id="rId15"/>
    <p:sldId id="568" r:id="rId16"/>
    <p:sldId id="609" r:id="rId17"/>
    <p:sldId id="340" r:id="rId18"/>
    <p:sldId id="569" r:id="rId19"/>
  </p:sldIdLst>
  <p:sldSz cx="12192000" cy="6858000"/>
  <p:notesSz cx="6797675" cy="9926638"/>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3975">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9592"/>
    <a:srgbClr val="00565B"/>
    <a:srgbClr val="5EE7E6"/>
    <a:srgbClr val="00D0D3"/>
    <a:srgbClr val="12B2B0"/>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8" autoAdjust="0"/>
    <p:restoredTop sz="94280" autoAdjust="0"/>
  </p:normalViewPr>
  <p:slideViewPr>
    <p:cSldViewPr snapToGrid="0">
      <p:cViewPr varScale="1">
        <p:scale>
          <a:sx n="86" d="100"/>
          <a:sy n="86" d="100"/>
        </p:scale>
        <p:origin x="398" y="67"/>
      </p:cViewPr>
      <p:guideLst>
        <p:guide orient="horz" pos="2160"/>
        <p:guide pos="3840"/>
        <p:guide orient="horz" pos="3975"/>
      </p:guideLst>
    </p:cSldViewPr>
  </p:slideViewPr>
  <p:outlineViewPr>
    <p:cViewPr>
      <p:scale>
        <a:sx n="33" d="100"/>
        <a:sy n="33" d="100"/>
      </p:scale>
      <p:origin x="0" y="2256"/>
    </p:cViewPr>
  </p:outlineViewPr>
  <p:notesTextViewPr>
    <p:cViewPr>
      <p:scale>
        <a:sx n="1" d="1"/>
        <a:sy n="1" d="1"/>
      </p:scale>
      <p:origin x="0" y="0"/>
    </p:cViewPr>
  </p:notesTextViewPr>
  <p:notesViewPr>
    <p:cSldViewPr snapToGrid="0">
      <p:cViewPr varScale="1">
        <p:scale>
          <a:sx n="61" d="100"/>
          <a:sy n="61" d="100"/>
        </p:scale>
        <p:origin x="-3390"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6/11/relationships/changesInfo" Target="changesInfos/changesInfo1.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nas" userId="d2ada59b-dea7-413a-85ee-633868ad41c9" providerId="ADAL" clId="{11896E04-635F-4F75-8555-7CC1DEDCBAC6}"/>
    <pc:docChg chg="custSel modSld">
      <pc:chgData name="Ignas" userId="d2ada59b-dea7-413a-85ee-633868ad41c9" providerId="ADAL" clId="{11896E04-635F-4F75-8555-7CC1DEDCBAC6}" dt="2020-12-08T19:57:48.577" v="2252" actId="20577"/>
      <pc:docMkLst>
        <pc:docMk/>
      </pc:docMkLst>
      <pc:sldChg chg="modSp mod">
        <pc:chgData name="Ignas" userId="d2ada59b-dea7-413a-85ee-633868ad41c9" providerId="ADAL" clId="{11896E04-635F-4F75-8555-7CC1DEDCBAC6}" dt="2020-12-08T19:57:48.577" v="2252" actId="20577"/>
        <pc:sldMkLst>
          <pc:docMk/>
          <pc:sldMk cId="1774922194" sldId="340"/>
        </pc:sldMkLst>
        <pc:spChg chg="mod">
          <ac:chgData name="Ignas" userId="d2ada59b-dea7-413a-85ee-633868ad41c9" providerId="ADAL" clId="{11896E04-635F-4F75-8555-7CC1DEDCBAC6}" dt="2020-12-08T19:55:08.555" v="2240" actId="6549"/>
          <ac:spMkLst>
            <pc:docMk/>
            <pc:sldMk cId="1774922194" sldId="340"/>
            <ac:spMk id="3" creationId="{00000000-0000-0000-0000-000000000000}"/>
          </ac:spMkLst>
        </pc:spChg>
        <pc:spChg chg="mod">
          <ac:chgData name="Ignas" userId="d2ada59b-dea7-413a-85ee-633868ad41c9" providerId="ADAL" clId="{11896E04-635F-4F75-8555-7CC1DEDCBAC6}" dt="2020-12-08T19:57:48.577" v="2252" actId="20577"/>
          <ac:spMkLst>
            <pc:docMk/>
            <pc:sldMk cId="1774922194" sldId="340"/>
            <ac:spMk id="6" creationId="{00000000-0000-0000-0000-000000000000}"/>
          </ac:spMkLst>
        </pc:spChg>
      </pc:sldChg>
      <pc:sldChg chg="modSp mod">
        <pc:chgData name="Ignas" userId="d2ada59b-dea7-413a-85ee-633868ad41c9" providerId="ADAL" clId="{11896E04-635F-4F75-8555-7CC1DEDCBAC6}" dt="2020-12-08T19:33:42.773" v="174" actId="207"/>
        <pc:sldMkLst>
          <pc:docMk/>
          <pc:sldMk cId="3534291041" sldId="361"/>
        </pc:sldMkLst>
        <pc:spChg chg="mod">
          <ac:chgData name="Ignas" userId="d2ada59b-dea7-413a-85ee-633868ad41c9" providerId="ADAL" clId="{11896E04-635F-4F75-8555-7CC1DEDCBAC6}" dt="2020-12-08T19:33:42.773" v="174" actId="207"/>
          <ac:spMkLst>
            <pc:docMk/>
            <pc:sldMk cId="3534291041" sldId="361"/>
            <ac:spMk id="18" creationId="{00000000-0000-0000-0000-000000000000}"/>
          </ac:spMkLst>
        </pc:spChg>
      </pc:sldChg>
      <pc:sldChg chg="modSp mod">
        <pc:chgData name="Ignas" userId="d2ada59b-dea7-413a-85ee-633868ad41c9" providerId="ADAL" clId="{11896E04-635F-4F75-8555-7CC1DEDCBAC6}" dt="2020-12-08T19:56:20.558" v="2251" actId="20577"/>
        <pc:sldMkLst>
          <pc:docMk/>
          <pc:sldMk cId="2865490249" sldId="554"/>
        </pc:sldMkLst>
        <pc:spChg chg="mod">
          <ac:chgData name="Ignas" userId="d2ada59b-dea7-413a-85ee-633868ad41c9" providerId="ADAL" clId="{11896E04-635F-4F75-8555-7CC1DEDCBAC6}" dt="2020-12-08T19:56:20.558" v="2251" actId="20577"/>
          <ac:spMkLst>
            <pc:docMk/>
            <pc:sldMk cId="2865490249" sldId="554"/>
            <ac:spMk id="11" creationId="{00000000-0000-0000-0000-000000000000}"/>
          </ac:spMkLst>
        </pc:spChg>
      </pc:sldChg>
      <pc:sldChg chg="modSp mod">
        <pc:chgData name="Ignas" userId="d2ada59b-dea7-413a-85ee-633868ad41c9" providerId="ADAL" clId="{11896E04-635F-4F75-8555-7CC1DEDCBAC6}" dt="2020-12-08T19:43:04.689" v="755" actId="20577"/>
        <pc:sldMkLst>
          <pc:docMk/>
          <pc:sldMk cId="3928280370" sldId="595"/>
        </pc:sldMkLst>
        <pc:spChg chg="mod">
          <ac:chgData name="Ignas" userId="d2ada59b-dea7-413a-85ee-633868ad41c9" providerId="ADAL" clId="{11896E04-635F-4F75-8555-7CC1DEDCBAC6}" dt="2020-12-08T19:43:04.689" v="755" actId="20577"/>
          <ac:spMkLst>
            <pc:docMk/>
            <pc:sldMk cId="3928280370" sldId="595"/>
            <ac:spMk id="6" creationId="{DFA38892-573B-4C0C-94E4-365BDC1F0104}"/>
          </ac:spMkLst>
        </pc:spChg>
      </pc:sldChg>
    </pc:docChg>
  </pc:docChgLst>
  <pc:docChgLst>
    <pc:chgData name="Ignas" userId="d2ada59b-dea7-413a-85ee-633868ad41c9" providerId="ADAL" clId="{2FD2FC69-B114-4B65-A633-01D3173CFE51}"/>
    <pc:docChg chg="custSel modSld">
      <pc:chgData name="Ignas" userId="d2ada59b-dea7-413a-85ee-633868ad41c9" providerId="ADAL" clId="{2FD2FC69-B114-4B65-A633-01D3173CFE51}" dt="2020-12-08T14:10:52.777" v="118" actId="207"/>
      <pc:docMkLst>
        <pc:docMk/>
      </pc:docMkLst>
      <pc:sldChg chg="modSp mod">
        <pc:chgData name="Ignas" userId="d2ada59b-dea7-413a-85ee-633868ad41c9" providerId="ADAL" clId="{2FD2FC69-B114-4B65-A633-01D3173CFE51}" dt="2020-12-08T13:46:30.274" v="71" actId="20577"/>
        <pc:sldMkLst>
          <pc:docMk/>
          <pc:sldMk cId="3534291041" sldId="361"/>
        </pc:sldMkLst>
        <pc:spChg chg="mod">
          <ac:chgData name="Ignas" userId="d2ada59b-dea7-413a-85ee-633868ad41c9" providerId="ADAL" clId="{2FD2FC69-B114-4B65-A633-01D3173CFE51}" dt="2020-12-08T13:46:30.274" v="71" actId="20577"/>
          <ac:spMkLst>
            <pc:docMk/>
            <pc:sldMk cId="3534291041" sldId="361"/>
            <ac:spMk id="18" creationId="{00000000-0000-0000-0000-000000000000}"/>
          </ac:spMkLst>
        </pc:spChg>
      </pc:sldChg>
      <pc:sldChg chg="modSp mod">
        <pc:chgData name="Ignas" userId="d2ada59b-dea7-413a-85ee-633868ad41c9" providerId="ADAL" clId="{2FD2FC69-B114-4B65-A633-01D3173CFE51}" dt="2020-12-08T13:45:10.581" v="68" actId="20577"/>
        <pc:sldMkLst>
          <pc:docMk/>
          <pc:sldMk cId="2865490249" sldId="554"/>
        </pc:sldMkLst>
        <pc:spChg chg="mod">
          <ac:chgData name="Ignas" userId="d2ada59b-dea7-413a-85ee-633868ad41c9" providerId="ADAL" clId="{2FD2FC69-B114-4B65-A633-01D3173CFE51}" dt="2020-12-08T13:45:10.581" v="68" actId="20577"/>
          <ac:spMkLst>
            <pc:docMk/>
            <pc:sldMk cId="2865490249" sldId="554"/>
            <ac:spMk id="11" creationId="{00000000-0000-0000-0000-000000000000}"/>
          </ac:spMkLst>
        </pc:spChg>
      </pc:sldChg>
      <pc:sldChg chg="delSp modSp mod">
        <pc:chgData name="Ignas" userId="d2ada59b-dea7-413a-85ee-633868ad41c9" providerId="ADAL" clId="{2FD2FC69-B114-4B65-A633-01D3173CFE51}" dt="2020-12-08T13:49:08.231" v="76"/>
        <pc:sldMkLst>
          <pc:docMk/>
          <pc:sldMk cId="3818385911" sldId="555"/>
        </pc:sldMkLst>
        <pc:graphicFrameChg chg="mod">
          <ac:chgData name="Ignas" userId="d2ada59b-dea7-413a-85ee-633868ad41c9" providerId="ADAL" clId="{2FD2FC69-B114-4B65-A633-01D3173CFE51}" dt="2020-12-08T13:48:41.257" v="74"/>
          <ac:graphicFrameMkLst>
            <pc:docMk/>
            <pc:sldMk cId="3818385911" sldId="555"/>
            <ac:graphicFrameMk id="3" creationId="{00000000-0000-0000-0000-000000000000}"/>
          </ac:graphicFrameMkLst>
        </pc:graphicFrameChg>
        <pc:graphicFrameChg chg="mod">
          <ac:chgData name="Ignas" userId="d2ada59b-dea7-413a-85ee-633868ad41c9" providerId="ADAL" clId="{2FD2FC69-B114-4B65-A633-01D3173CFE51}" dt="2020-12-08T13:49:08.231" v="76"/>
          <ac:graphicFrameMkLst>
            <pc:docMk/>
            <pc:sldMk cId="3818385911" sldId="555"/>
            <ac:graphicFrameMk id="4" creationId="{00000000-0000-0000-0000-000000000000}"/>
          </ac:graphicFrameMkLst>
        </pc:graphicFrameChg>
        <pc:cxnChg chg="del">
          <ac:chgData name="Ignas" userId="d2ada59b-dea7-413a-85ee-633868ad41c9" providerId="ADAL" clId="{2FD2FC69-B114-4B65-A633-01D3173CFE51}" dt="2020-12-08T13:46:37.903" v="72" actId="478"/>
          <ac:cxnSpMkLst>
            <pc:docMk/>
            <pc:sldMk cId="3818385911" sldId="555"/>
            <ac:cxnSpMk id="6" creationId="{00000000-0000-0000-0000-000000000000}"/>
          </ac:cxnSpMkLst>
        </pc:cxnChg>
      </pc:sldChg>
      <pc:sldChg chg="addSp delSp modSp mod">
        <pc:chgData name="Ignas" userId="d2ada59b-dea7-413a-85ee-633868ad41c9" providerId="ADAL" clId="{2FD2FC69-B114-4B65-A633-01D3173CFE51}" dt="2020-12-08T14:10:52.777" v="118" actId="207"/>
        <pc:sldMkLst>
          <pc:docMk/>
          <pc:sldMk cId="1530289716" sldId="565"/>
        </pc:sldMkLst>
        <pc:spChg chg="mod">
          <ac:chgData name="Ignas" userId="d2ada59b-dea7-413a-85ee-633868ad41c9" providerId="ADAL" clId="{2FD2FC69-B114-4B65-A633-01D3173CFE51}" dt="2020-12-08T14:10:52.777" v="118" actId="207"/>
          <ac:spMkLst>
            <pc:docMk/>
            <pc:sldMk cId="1530289716" sldId="565"/>
            <ac:spMk id="2" creationId="{00000000-0000-0000-0000-000000000000}"/>
          </ac:spMkLst>
        </pc:spChg>
        <pc:picChg chg="add del mod">
          <ac:chgData name="Ignas" userId="d2ada59b-dea7-413a-85ee-633868ad41c9" providerId="ADAL" clId="{2FD2FC69-B114-4B65-A633-01D3173CFE51}" dt="2020-12-08T13:44:08.596" v="50" actId="478"/>
          <ac:picMkLst>
            <pc:docMk/>
            <pc:sldMk cId="1530289716" sldId="565"/>
            <ac:picMk id="5" creationId="{E9F3CC50-094D-4A7B-903F-C38DFC005A25}"/>
          </ac:picMkLst>
        </pc:picChg>
        <pc:picChg chg="add mod">
          <ac:chgData name="Ignas" userId="d2ada59b-dea7-413a-85ee-633868ad41c9" providerId="ADAL" clId="{2FD2FC69-B114-4B65-A633-01D3173CFE51}" dt="2020-12-08T13:43:56.134" v="48" actId="1076"/>
          <ac:picMkLst>
            <pc:docMk/>
            <pc:sldMk cId="1530289716" sldId="565"/>
            <ac:picMk id="7" creationId="{770D4F15-A538-454F-97B2-59F60708BDB0}"/>
          </ac:picMkLst>
        </pc:picChg>
      </pc:sldChg>
      <pc:sldChg chg="addSp modSp mod">
        <pc:chgData name="Ignas" userId="d2ada59b-dea7-413a-85ee-633868ad41c9" providerId="ADAL" clId="{2FD2FC69-B114-4B65-A633-01D3173CFE51}" dt="2020-12-08T14:04:19.279" v="117"/>
        <pc:sldMkLst>
          <pc:docMk/>
          <pc:sldMk cId="3928280370" sldId="595"/>
        </pc:sldMkLst>
        <pc:spChg chg="add mod">
          <ac:chgData name="Ignas" userId="d2ada59b-dea7-413a-85ee-633868ad41c9" providerId="ADAL" clId="{2FD2FC69-B114-4B65-A633-01D3173CFE51}" dt="2020-12-08T14:01:45.191" v="98" actId="1076"/>
          <ac:spMkLst>
            <pc:docMk/>
            <pc:sldMk cId="3928280370" sldId="595"/>
            <ac:spMk id="7" creationId="{5B2BDD2A-CFAF-4B80-9D87-A87EF6ADD64F}"/>
          </ac:spMkLst>
        </pc:spChg>
        <pc:spChg chg="mod">
          <ac:chgData name="Ignas" userId="d2ada59b-dea7-413a-85ee-633868ad41c9" providerId="ADAL" clId="{2FD2FC69-B114-4B65-A633-01D3173CFE51}" dt="2020-12-08T13:51:46.611" v="84" actId="207"/>
          <ac:spMkLst>
            <pc:docMk/>
            <pc:sldMk cId="3928280370" sldId="595"/>
            <ac:spMk id="9" creationId="{00000000-0000-0000-0000-000000000000}"/>
          </ac:spMkLst>
        </pc:spChg>
        <pc:graphicFrameChg chg="add mod">
          <ac:chgData name="Ignas" userId="d2ada59b-dea7-413a-85ee-633868ad41c9" providerId="ADAL" clId="{2FD2FC69-B114-4B65-A633-01D3173CFE51}" dt="2020-12-08T14:04:19.279" v="117"/>
          <ac:graphicFrameMkLst>
            <pc:docMk/>
            <pc:sldMk cId="3928280370" sldId="595"/>
            <ac:graphicFrameMk id="8" creationId="{D4968657-D686-4287-B703-60C95988121E}"/>
          </ac:graphicFrameMkLst>
        </pc:graphicFrameChg>
        <pc:graphicFrameChg chg="mod">
          <ac:chgData name="Ignas" userId="d2ada59b-dea7-413a-85ee-633868ad41c9" providerId="ADAL" clId="{2FD2FC69-B114-4B65-A633-01D3173CFE51}" dt="2020-12-08T14:04:19.263" v="116"/>
          <ac:graphicFrameMkLst>
            <pc:docMk/>
            <pc:sldMk cId="3928280370" sldId="595"/>
            <ac:graphicFrameMk id="11" creationId="{28F39953-8968-40B1-88AE-7A890AC89BC7}"/>
          </ac:graphicFrameMkLst>
        </pc:graphicFrameChg>
      </pc:sldChg>
    </pc:docChg>
  </pc:docChgLst>
  <pc:docChgLst>
    <pc:chgData name="Paulina" userId="d142a102-e670-4627-920a-76b64994c449" providerId="ADAL" clId="{83DD7A19-D4A7-4CA8-B30B-575C01E0F2BA}"/>
    <pc:docChg chg="modSld">
      <pc:chgData name="Paulina" userId="d142a102-e670-4627-920a-76b64994c449" providerId="ADAL" clId="{83DD7A19-D4A7-4CA8-B30B-575C01E0F2BA}" dt="2020-09-14T07:28:23.378" v="0"/>
      <pc:docMkLst>
        <pc:docMk/>
      </pc:docMkLst>
      <pc:sldChg chg="modSp">
        <pc:chgData name="Paulina" userId="d142a102-e670-4627-920a-76b64994c449" providerId="ADAL" clId="{83DD7A19-D4A7-4CA8-B30B-575C01E0F2BA}" dt="2020-09-14T07:28:23.378" v="0"/>
        <pc:sldMkLst>
          <pc:docMk/>
          <pc:sldMk cId="503804246" sldId="592"/>
        </pc:sldMkLst>
        <pc:graphicFrameChg chg="mod">
          <ac:chgData name="Paulina" userId="d142a102-e670-4627-920a-76b64994c449" providerId="ADAL" clId="{83DD7A19-D4A7-4CA8-B30B-575C01E0F2BA}" dt="2020-09-14T07:28:23.378" v="0"/>
          <ac:graphicFrameMkLst>
            <pc:docMk/>
            <pc:sldMk cId="503804246" sldId="592"/>
            <ac:graphicFrameMk id="153" creationId="{00000000-0000-0000-0000-000000000000}"/>
          </ac:graphicFrameMkLst>
        </pc:graphicFrameChg>
      </pc:sldChg>
    </pc:docChg>
  </pc:docChgLst>
  <pc:docChgLst>
    <pc:chgData name="Ignas" userId="d2ada59b-dea7-413a-85ee-633868ad41c9" providerId="ADAL" clId="{903E9594-B22F-4DF5-B1E3-AEA281F977C1}"/>
    <pc:docChg chg="modSld">
      <pc:chgData name="Ignas" userId="d2ada59b-dea7-413a-85ee-633868ad41c9" providerId="ADAL" clId="{903E9594-B22F-4DF5-B1E3-AEA281F977C1}" dt="2020-12-29T12:29:27.468" v="266" actId="6549"/>
      <pc:docMkLst>
        <pc:docMk/>
      </pc:docMkLst>
      <pc:sldChg chg="modSp mod">
        <pc:chgData name="Ignas" userId="d2ada59b-dea7-413a-85ee-633868ad41c9" providerId="ADAL" clId="{903E9594-B22F-4DF5-B1E3-AEA281F977C1}" dt="2020-12-29T12:29:27.468" v="266" actId="6549"/>
        <pc:sldMkLst>
          <pc:docMk/>
          <pc:sldMk cId="1774922194" sldId="340"/>
        </pc:sldMkLst>
        <pc:spChg chg="mod">
          <ac:chgData name="Ignas" userId="d2ada59b-dea7-413a-85ee-633868ad41c9" providerId="ADAL" clId="{903E9594-B22F-4DF5-B1E3-AEA281F977C1}" dt="2020-12-29T12:29:27.468" v="266" actId="6549"/>
          <ac:spMkLst>
            <pc:docMk/>
            <pc:sldMk cId="1774922194" sldId="340"/>
            <ac:spMk id="6" creationId="{00000000-0000-0000-0000-000000000000}"/>
          </ac:spMkLst>
        </pc:spChg>
      </pc:sldChg>
      <pc:sldChg chg="modSp mod">
        <pc:chgData name="Ignas" userId="d2ada59b-dea7-413a-85ee-633868ad41c9" providerId="ADAL" clId="{903E9594-B22F-4DF5-B1E3-AEA281F977C1}" dt="2020-12-29T12:26:13.245" v="0" actId="20577"/>
        <pc:sldMkLst>
          <pc:docMk/>
          <pc:sldMk cId="928101681" sldId="603"/>
        </pc:sldMkLst>
        <pc:spChg chg="mod">
          <ac:chgData name="Ignas" userId="d2ada59b-dea7-413a-85ee-633868ad41c9" providerId="ADAL" clId="{903E9594-B22F-4DF5-B1E3-AEA281F977C1}" dt="2020-12-29T12:26:13.245" v="0" actId="20577"/>
          <ac:spMkLst>
            <pc:docMk/>
            <pc:sldMk cId="928101681" sldId="603"/>
            <ac:spMk id="9" creationId="{00000000-0000-0000-0000-000000000000}"/>
          </ac:spMkLst>
        </pc:spChg>
      </pc:sldChg>
      <pc:sldChg chg="modSp mod">
        <pc:chgData name="Ignas" userId="d2ada59b-dea7-413a-85ee-633868ad41c9" providerId="ADAL" clId="{903E9594-B22F-4DF5-B1E3-AEA281F977C1}" dt="2020-12-29T12:28:06.372" v="99" actId="6549"/>
        <pc:sldMkLst>
          <pc:docMk/>
          <pc:sldMk cId="519863382" sldId="609"/>
        </pc:sldMkLst>
        <pc:spChg chg="mod">
          <ac:chgData name="Ignas" userId="d2ada59b-dea7-413a-85ee-633868ad41c9" providerId="ADAL" clId="{903E9594-B22F-4DF5-B1E3-AEA281F977C1}" dt="2020-12-29T12:28:06.372" v="99" actId="6549"/>
          <ac:spMkLst>
            <pc:docMk/>
            <pc:sldMk cId="519863382" sldId="609"/>
            <ac:spMk id="6" creationId="{00000000-0000-0000-0000-000000000000}"/>
          </ac:spMkLst>
        </pc:spChg>
      </pc:sldChg>
    </pc:docChg>
  </pc:docChgLst>
  <pc:docChgLst>
    <pc:chgData name="Ignas" userId="d2ada59b-dea7-413a-85ee-633868ad41c9" providerId="ADAL" clId="{2BC60214-7E1B-4CA4-8AB9-3D8FAB0DA02B}"/>
    <pc:docChg chg="custSel modSld">
      <pc:chgData name="Ignas" userId="d2ada59b-dea7-413a-85ee-633868ad41c9" providerId="ADAL" clId="{2BC60214-7E1B-4CA4-8AB9-3D8FAB0DA02B}" dt="2020-12-28T11:08:17.489" v="798" actId="1076"/>
      <pc:docMkLst>
        <pc:docMk/>
      </pc:docMkLst>
      <pc:sldChg chg="modSp mod">
        <pc:chgData name="Ignas" userId="d2ada59b-dea7-413a-85ee-633868ad41c9" providerId="ADAL" clId="{2BC60214-7E1B-4CA4-8AB9-3D8FAB0DA02B}" dt="2020-12-28T11:08:17.489" v="798" actId="1076"/>
        <pc:sldMkLst>
          <pc:docMk/>
          <pc:sldMk cId="1774922194" sldId="340"/>
        </pc:sldMkLst>
        <pc:spChg chg="mod">
          <ac:chgData name="Ignas" userId="d2ada59b-dea7-413a-85ee-633868ad41c9" providerId="ADAL" clId="{2BC60214-7E1B-4CA4-8AB9-3D8FAB0DA02B}" dt="2020-12-28T11:08:14.829" v="797" actId="1076"/>
          <ac:spMkLst>
            <pc:docMk/>
            <pc:sldMk cId="1774922194" sldId="340"/>
            <ac:spMk id="3" creationId="{00000000-0000-0000-0000-000000000000}"/>
          </ac:spMkLst>
        </pc:spChg>
        <pc:spChg chg="mod">
          <ac:chgData name="Ignas" userId="d2ada59b-dea7-413a-85ee-633868ad41c9" providerId="ADAL" clId="{2BC60214-7E1B-4CA4-8AB9-3D8FAB0DA02B}" dt="2020-12-28T11:08:17.489" v="798" actId="1076"/>
          <ac:spMkLst>
            <pc:docMk/>
            <pc:sldMk cId="1774922194" sldId="340"/>
            <ac:spMk id="6" creationId="{00000000-0000-0000-0000-000000000000}"/>
          </ac:spMkLst>
        </pc:spChg>
      </pc:sldChg>
      <pc:sldChg chg="modSp mod">
        <pc:chgData name="Ignas" userId="d2ada59b-dea7-413a-85ee-633868ad41c9" providerId="ADAL" clId="{2BC60214-7E1B-4CA4-8AB9-3D8FAB0DA02B}" dt="2020-12-26T12:51:03.138" v="69" actId="207"/>
        <pc:sldMkLst>
          <pc:docMk/>
          <pc:sldMk cId="1530289716" sldId="565"/>
        </pc:sldMkLst>
        <pc:spChg chg="mod">
          <ac:chgData name="Ignas" userId="d2ada59b-dea7-413a-85ee-633868ad41c9" providerId="ADAL" clId="{2BC60214-7E1B-4CA4-8AB9-3D8FAB0DA02B}" dt="2020-12-26T12:51:03.138" v="69" actId="207"/>
          <ac:spMkLst>
            <pc:docMk/>
            <pc:sldMk cId="1530289716" sldId="565"/>
            <ac:spMk id="2" creationId="{00000000-0000-0000-0000-000000000000}"/>
          </ac:spMkLst>
        </pc:spChg>
      </pc:sldChg>
      <pc:sldChg chg="modSp mod">
        <pc:chgData name="Ignas" userId="d2ada59b-dea7-413a-85ee-633868ad41c9" providerId="ADAL" clId="{2BC60214-7E1B-4CA4-8AB9-3D8FAB0DA02B}" dt="2020-12-28T10:54:22.684" v="166" actId="6549"/>
        <pc:sldMkLst>
          <pc:docMk/>
          <pc:sldMk cId="4096972466" sldId="596"/>
        </pc:sldMkLst>
        <pc:spChg chg="mod">
          <ac:chgData name="Ignas" userId="d2ada59b-dea7-413a-85ee-633868ad41c9" providerId="ADAL" clId="{2BC60214-7E1B-4CA4-8AB9-3D8FAB0DA02B}" dt="2020-12-28T10:54:22.684" v="166" actId="6549"/>
          <ac:spMkLst>
            <pc:docMk/>
            <pc:sldMk cId="4096972466" sldId="596"/>
            <ac:spMk id="8" creationId="{00000000-0000-0000-0000-000000000000}"/>
          </ac:spMkLst>
        </pc:spChg>
      </pc:sldChg>
      <pc:sldChg chg="modSp mod">
        <pc:chgData name="Ignas" userId="d2ada59b-dea7-413a-85ee-633868ad41c9" providerId="ADAL" clId="{2BC60214-7E1B-4CA4-8AB9-3D8FAB0DA02B}" dt="2020-12-28T10:56:24.804" v="328" actId="313"/>
        <pc:sldMkLst>
          <pc:docMk/>
          <pc:sldMk cId="2208004005" sldId="602"/>
        </pc:sldMkLst>
        <pc:spChg chg="mod">
          <ac:chgData name="Ignas" userId="d2ada59b-dea7-413a-85ee-633868ad41c9" providerId="ADAL" clId="{2BC60214-7E1B-4CA4-8AB9-3D8FAB0DA02B}" dt="2020-12-28T10:56:24.804" v="328" actId="313"/>
          <ac:spMkLst>
            <pc:docMk/>
            <pc:sldMk cId="2208004005" sldId="602"/>
            <ac:spMk id="8" creationId="{00000000-0000-0000-0000-000000000000}"/>
          </ac:spMkLst>
        </pc:spChg>
      </pc:sldChg>
      <pc:sldChg chg="modSp mod">
        <pc:chgData name="Ignas" userId="d2ada59b-dea7-413a-85ee-633868ad41c9" providerId="ADAL" clId="{2BC60214-7E1B-4CA4-8AB9-3D8FAB0DA02B}" dt="2020-12-28T10:58:56.046" v="443" actId="1076"/>
        <pc:sldMkLst>
          <pc:docMk/>
          <pc:sldMk cId="928101681" sldId="603"/>
        </pc:sldMkLst>
        <pc:spChg chg="mod">
          <ac:chgData name="Ignas" userId="d2ada59b-dea7-413a-85ee-633868ad41c9" providerId="ADAL" clId="{2BC60214-7E1B-4CA4-8AB9-3D8FAB0DA02B}" dt="2020-12-26T12:43:25.511" v="0" actId="20577"/>
          <ac:spMkLst>
            <pc:docMk/>
            <pc:sldMk cId="928101681" sldId="603"/>
            <ac:spMk id="2" creationId="{00000000-0000-0000-0000-000000000000}"/>
          </ac:spMkLst>
        </pc:spChg>
        <pc:spChg chg="mod">
          <ac:chgData name="Ignas" userId="d2ada59b-dea7-413a-85ee-633868ad41c9" providerId="ADAL" clId="{2BC60214-7E1B-4CA4-8AB9-3D8FAB0DA02B}" dt="2020-12-28T10:58:56.046" v="443" actId="1076"/>
          <ac:spMkLst>
            <pc:docMk/>
            <pc:sldMk cId="928101681" sldId="603"/>
            <ac:spMk id="6" creationId="{DFA38892-573B-4C0C-94E4-365BDC1F0104}"/>
          </ac:spMkLst>
        </pc:spChg>
      </pc:sldChg>
      <pc:sldChg chg="modSp mod">
        <pc:chgData name="Ignas" userId="d2ada59b-dea7-413a-85ee-633868ad41c9" providerId="ADAL" clId="{2BC60214-7E1B-4CA4-8AB9-3D8FAB0DA02B}" dt="2020-12-28T11:01:43.941" v="560" actId="313"/>
        <pc:sldMkLst>
          <pc:docMk/>
          <pc:sldMk cId="1447161126" sldId="604"/>
        </pc:sldMkLst>
        <pc:spChg chg="mod">
          <ac:chgData name="Ignas" userId="d2ada59b-dea7-413a-85ee-633868ad41c9" providerId="ADAL" clId="{2BC60214-7E1B-4CA4-8AB9-3D8FAB0DA02B}" dt="2020-12-26T12:46:21.722" v="18" actId="207"/>
          <ac:spMkLst>
            <pc:docMk/>
            <pc:sldMk cId="1447161126" sldId="604"/>
            <ac:spMk id="2" creationId="{00000000-0000-0000-0000-000000000000}"/>
          </ac:spMkLst>
        </pc:spChg>
        <pc:spChg chg="mod">
          <ac:chgData name="Ignas" userId="d2ada59b-dea7-413a-85ee-633868ad41c9" providerId="ADAL" clId="{2BC60214-7E1B-4CA4-8AB9-3D8FAB0DA02B}" dt="2020-12-28T11:01:43.941" v="560" actId="313"/>
          <ac:spMkLst>
            <pc:docMk/>
            <pc:sldMk cId="1447161126" sldId="604"/>
            <ac:spMk id="5" creationId="{00000000-0000-0000-0000-000000000000}"/>
          </ac:spMkLst>
        </pc:spChg>
        <pc:graphicFrameChg chg="mod">
          <ac:chgData name="Ignas" userId="d2ada59b-dea7-413a-85ee-633868ad41c9" providerId="ADAL" clId="{2BC60214-7E1B-4CA4-8AB9-3D8FAB0DA02B}" dt="2020-12-26T12:46:22.273" v="19" actId="1076"/>
          <ac:graphicFrameMkLst>
            <pc:docMk/>
            <pc:sldMk cId="1447161126" sldId="604"/>
            <ac:graphicFrameMk id="6" creationId="{00000000-0000-0000-0000-000000000000}"/>
          </ac:graphicFrameMkLst>
        </pc:graphicFrameChg>
      </pc:sldChg>
      <pc:sldChg chg="modSp mod">
        <pc:chgData name="Ignas" userId="d2ada59b-dea7-413a-85ee-633868ad41c9" providerId="ADAL" clId="{2BC60214-7E1B-4CA4-8AB9-3D8FAB0DA02B}" dt="2020-12-28T11:03:35.309" v="650" actId="313"/>
        <pc:sldMkLst>
          <pc:docMk/>
          <pc:sldMk cId="963125579" sldId="605"/>
        </pc:sldMkLst>
        <pc:spChg chg="mod">
          <ac:chgData name="Ignas" userId="d2ada59b-dea7-413a-85ee-633868ad41c9" providerId="ADAL" clId="{2BC60214-7E1B-4CA4-8AB9-3D8FAB0DA02B}" dt="2020-12-28T11:03:35.309" v="650" actId="313"/>
          <ac:spMkLst>
            <pc:docMk/>
            <pc:sldMk cId="963125579" sldId="605"/>
            <ac:spMk id="5" creationId="{00000000-0000-0000-0000-000000000000}"/>
          </ac:spMkLst>
        </pc:spChg>
      </pc:sldChg>
      <pc:sldChg chg="modSp mod">
        <pc:chgData name="Ignas" userId="d2ada59b-dea7-413a-85ee-633868ad41c9" providerId="ADAL" clId="{2BC60214-7E1B-4CA4-8AB9-3D8FAB0DA02B}" dt="2020-12-28T11:05:04.819" v="781" actId="20577"/>
        <pc:sldMkLst>
          <pc:docMk/>
          <pc:sldMk cId="4028943317" sldId="608"/>
        </pc:sldMkLst>
        <pc:spChg chg="mod">
          <ac:chgData name="Ignas" userId="d2ada59b-dea7-413a-85ee-633868ad41c9" providerId="ADAL" clId="{2BC60214-7E1B-4CA4-8AB9-3D8FAB0DA02B}" dt="2020-12-26T12:48:54.546" v="46" actId="20577"/>
          <ac:spMkLst>
            <pc:docMk/>
            <pc:sldMk cId="4028943317" sldId="608"/>
            <ac:spMk id="2" creationId="{00000000-0000-0000-0000-000000000000}"/>
          </ac:spMkLst>
        </pc:spChg>
        <pc:spChg chg="mod">
          <ac:chgData name="Ignas" userId="d2ada59b-dea7-413a-85ee-633868ad41c9" providerId="ADAL" clId="{2BC60214-7E1B-4CA4-8AB9-3D8FAB0DA02B}" dt="2020-12-28T11:05:04.819" v="781" actId="20577"/>
          <ac:spMkLst>
            <pc:docMk/>
            <pc:sldMk cId="4028943317" sldId="608"/>
            <ac:spMk id="5" creationId="{00000000-0000-0000-0000-000000000000}"/>
          </ac:spMkLst>
        </pc:spChg>
        <pc:graphicFrameChg chg="mod">
          <ac:chgData name="Ignas" userId="d2ada59b-dea7-413a-85ee-633868ad41c9" providerId="ADAL" clId="{2BC60214-7E1B-4CA4-8AB9-3D8FAB0DA02B}" dt="2020-12-26T12:48:49.418" v="36" actId="1076"/>
          <ac:graphicFrameMkLst>
            <pc:docMk/>
            <pc:sldMk cId="4028943317" sldId="608"/>
            <ac:graphicFrameMk id="3" creationId="{00000000-0000-0000-0000-00000000000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t-LT"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252C2C4-F258-4EDD-ADEC-4DA4E277B833}" type="datetimeFigureOut">
              <a:rPr lang="lt-LT" smtClean="0"/>
              <a:t>2020-12-29</a:t>
            </a:fld>
            <a:endParaRPr lang="lt-LT"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lt-LT"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C1E03658-02AD-4D7E-995B-8F528EE30F96}" type="slidenum">
              <a:rPr lang="lt-LT" smtClean="0"/>
              <a:t>‹#›</a:t>
            </a:fld>
            <a:endParaRPr lang="lt-LT" dirty="0"/>
          </a:p>
        </p:txBody>
      </p:sp>
    </p:spTree>
    <p:extLst>
      <p:ext uri="{BB962C8B-B14F-4D97-AF65-F5344CB8AC3E}">
        <p14:creationId xmlns:p14="http://schemas.microsoft.com/office/powerpoint/2010/main" val="7238020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t-LT"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1D56536-7B96-42CE-9B6D-FA15B6D85CA7}" type="datetimeFigureOut">
              <a:rPr lang="lt-LT" smtClean="0"/>
              <a:t>2020-12-29</a:t>
            </a:fld>
            <a:endParaRPr lang="lt-LT"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t-LT"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t-LT"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4A44A83-B917-47C9-AE06-88D76CC8E3B6}" type="slidenum">
              <a:rPr lang="lt-LT" smtClean="0"/>
              <a:t>‹#›</a:t>
            </a:fld>
            <a:endParaRPr lang="lt-LT" dirty="0"/>
          </a:p>
        </p:txBody>
      </p:sp>
    </p:spTree>
    <p:extLst>
      <p:ext uri="{BB962C8B-B14F-4D97-AF65-F5344CB8AC3E}">
        <p14:creationId xmlns:p14="http://schemas.microsoft.com/office/powerpoint/2010/main" val="421265929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Master" Target="../slideMasters/slideMaster2.xml"/><Relationship Id="rId5" Type="http://schemas.openxmlformats.org/officeDocument/2006/relationships/image" Target="../media/image6.png"/><Relationship Id="rId4" Type="http://schemas.microsoft.com/office/2007/relationships/hdphoto" Target="../media/hdphoto4.wdp"/></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Master" Target="../slideMasters/slideMaster2.xml"/><Relationship Id="rId5" Type="http://schemas.openxmlformats.org/officeDocument/2006/relationships/image" Target="../media/image6.png"/><Relationship Id="rId4" Type="http://schemas.microsoft.com/office/2007/relationships/hdphoto" Target="../media/hdphoto5.wdp"/></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png"/><Relationship Id="rId4" Type="http://schemas.microsoft.com/office/2007/relationships/hdphoto" Target="../media/hdphoto6.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eg"/><Relationship Id="rId1" Type="http://schemas.openxmlformats.org/officeDocument/2006/relationships/slideMaster" Target="../slideMasters/slideMaster2.xml"/><Relationship Id="rId5" Type="http://schemas.microsoft.com/office/2007/relationships/hdphoto" Target="../media/hdphoto4.wdp"/><Relationship Id="rId4" Type="http://schemas.openxmlformats.org/officeDocument/2006/relationships/image" Target="../media/image15.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Master" Target="../slideMasters/slideMaster3.xml"/><Relationship Id="rId5" Type="http://schemas.openxmlformats.org/officeDocument/2006/relationships/image" Target="../media/image6.png"/><Relationship Id="rId4" Type="http://schemas.microsoft.com/office/2007/relationships/hdphoto" Target="../media/hdphoto5.wdp"/></Relationships>
</file>

<file path=ppt/slideLayouts/_rels/slideLayout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Master" Target="../slideMasters/slideMaster3.xml"/><Relationship Id="rId5" Type="http://schemas.openxmlformats.org/officeDocument/2006/relationships/image" Target="../media/image6.png"/><Relationship Id="rId4" Type="http://schemas.microsoft.com/office/2007/relationships/hdphoto" Target="../media/hdphoto3.wdp"/></Relationships>
</file>

<file path=ppt/slideLayouts/_rels/slideLayout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Master" Target="../slideMasters/slideMaster3.xml"/><Relationship Id="rId5" Type="http://schemas.openxmlformats.org/officeDocument/2006/relationships/image" Target="../media/image6.png"/><Relationship Id="rId4" Type="http://schemas.microsoft.com/office/2007/relationships/hdphoto" Target="../media/hdphoto4.wdp"/></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Master" Target="../slideMasters/slideMaster3.xml"/><Relationship Id="rId5" Type="http://schemas.openxmlformats.org/officeDocument/2006/relationships/image" Target="../media/image6.png"/><Relationship Id="rId4" Type="http://schemas.microsoft.com/office/2007/relationships/hdphoto" Target="../media/hdphoto4.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2.jpg"/><Relationship Id="rId1" Type="http://schemas.openxmlformats.org/officeDocument/2006/relationships/slideMaster" Target="../slideMasters/slideMaster3.xml"/><Relationship Id="rId5" Type="http://schemas.openxmlformats.org/officeDocument/2006/relationships/image" Target="../media/image6.png"/><Relationship Id="rId4" Type="http://schemas.microsoft.com/office/2007/relationships/hdphoto" Target="../media/hdphoto6.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Master" Target="../slideMasters/slideMaster2.xml"/><Relationship Id="rId5" Type="http://schemas.openxmlformats.org/officeDocument/2006/relationships/image" Target="../media/image6.png"/><Relationship Id="rId4" Type="http://schemas.microsoft.com/office/2007/relationships/hdphoto" Target="../media/hdphoto3.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ulinis lap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24856" y="2738933"/>
            <a:ext cx="5297919" cy="1569660"/>
          </a:xfrm>
        </p:spPr>
        <p:txBody>
          <a:bodyPr>
            <a:spAutoFit/>
          </a:bodyPr>
          <a:lstStyle>
            <a:lvl1pPr algn="ctr">
              <a:lnSpc>
                <a:spcPct val="100000"/>
              </a:lnSpc>
              <a:defRPr sz="3200">
                <a:solidFill>
                  <a:schemeClr val="tx1">
                    <a:lumMod val="50000"/>
                    <a:lumOff val="50000"/>
                  </a:schemeClr>
                </a:solidFill>
                <a:latin typeface="Microsoft YaHei UI Light" panose="020B0502040204020203" pitchFamily="34" charset="-122"/>
                <a:ea typeface="Microsoft YaHei UI Light" panose="020B0502040204020203" pitchFamily="34" charset="-122"/>
              </a:defRPr>
            </a:lvl1pPr>
          </a:lstStyle>
          <a:p>
            <a:r>
              <a:rPr lang="lt-LT" altLang="lt-LT" sz="3200" dirty="0">
                <a:solidFill>
                  <a:srgbClr val="7F7F7F"/>
                </a:solidFill>
                <a:latin typeface="Microsoft YaHei UI Light" panose="020B0502040204020203" pitchFamily="34" charset="-122"/>
                <a:ea typeface="Microsoft YaHei UI Light" panose="020B0502040204020203" pitchFamily="34" charset="-122"/>
                <a:cs typeface="+mj-cs"/>
              </a:rPr>
              <a:t>ŠALIES GYVENTOJŲ NUOMONĖS TYRIMAS DĖL ...............</a:t>
            </a:r>
            <a:endParaRPr lang="lt-LT" sz="3200" spc="300" dirty="0">
              <a:solidFill>
                <a:schemeClr val="bg1">
                  <a:lumMod val="50000"/>
                </a:schemeClr>
              </a:solidFill>
              <a:latin typeface="Microsoft YaHei UI Light" panose="020B0502040204020203" pitchFamily="34" charset="-122"/>
              <a:ea typeface="Microsoft YaHei UI Light" panose="020B0502040204020203" pitchFamily="34" charset="-122"/>
            </a:endParaRPr>
          </a:p>
        </p:txBody>
      </p:sp>
      <p:sp>
        <p:nvSpPr>
          <p:cNvPr id="7" name="TextBox 6"/>
          <p:cNvSpPr txBox="1"/>
          <p:nvPr userDrawn="1"/>
        </p:nvSpPr>
        <p:spPr>
          <a:xfrm>
            <a:off x="8072807" y="4656387"/>
            <a:ext cx="2123017" cy="307777"/>
          </a:xfrm>
          <a:prstGeom prst="rect">
            <a:avLst/>
          </a:prstGeom>
          <a:noFill/>
        </p:spPr>
        <p:txBody>
          <a:bodyPr wrap="square" rtlCol="0">
            <a:spAutoFit/>
          </a:bodyPr>
          <a:lstStyle/>
          <a:p>
            <a:r>
              <a:rPr lang="lt-LT" sz="1400" b="1" dirty="0">
                <a:solidFill>
                  <a:schemeClr val="tx1">
                    <a:lumMod val="50000"/>
                    <a:lumOff val="50000"/>
                  </a:schemeClr>
                </a:solidFill>
                <a:latin typeface="Microsoft YaHei UI Light" panose="020B0502040204020203" pitchFamily="34" charset="-122"/>
                <a:ea typeface="Microsoft YaHei UI Light" panose="020B0502040204020203" pitchFamily="34" charset="-122"/>
                <a:cs typeface="Open Sans" panose="020B0606030504020204" pitchFamily="34" charset="0"/>
              </a:rPr>
              <a:t>vykdytojas</a:t>
            </a:r>
          </a:p>
        </p:txBody>
      </p:sp>
      <p:sp>
        <p:nvSpPr>
          <p:cNvPr id="8" name="TextBox 7"/>
          <p:cNvSpPr txBox="1"/>
          <p:nvPr userDrawn="1"/>
        </p:nvSpPr>
        <p:spPr>
          <a:xfrm>
            <a:off x="8072808" y="3384973"/>
            <a:ext cx="2123017" cy="307777"/>
          </a:xfrm>
          <a:prstGeom prst="rect">
            <a:avLst/>
          </a:prstGeom>
          <a:noFill/>
        </p:spPr>
        <p:txBody>
          <a:bodyPr wrap="square" rtlCol="0">
            <a:spAutoFit/>
          </a:bodyPr>
          <a:lstStyle/>
          <a:p>
            <a:r>
              <a:rPr lang="lt-LT" sz="1400" b="1" dirty="0">
                <a:solidFill>
                  <a:schemeClr val="tx1">
                    <a:lumMod val="50000"/>
                    <a:lumOff val="50000"/>
                  </a:schemeClr>
                </a:solidFill>
                <a:latin typeface="Microsoft YaHei UI Light" panose="020B0502040204020203" pitchFamily="34" charset="-122"/>
                <a:ea typeface="Microsoft YaHei UI Light" panose="020B0502040204020203" pitchFamily="34" charset="-122"/>
                <a:cs typeface="Open Sans" panose="020B0606030504020204" pitchFamily="34" charset="0"/>
              </a:rPr>
              <a:t>užsakovas</a:t>
            </a:r>
          </a:p>
        </p:txBody>
      </p:sp>
      <p:cxnSp>
        <p:nvCxnSpPr>
          <p:cNvPr id="12" name="Straight Connector 11"/>
          <p:cNvCxnSpPr/>
          <p:nvPr userDrawn="1"/>
        </p:nvCxnSpPr>
        <p:spPr>
          <a:xfrm>
            <a:off x="7579867" y="1655522"/>
            <a:ext cx="0" cy="3513282"/>
          </a:xfrm>
          <a:prstGeom prst="line">
            <a:avLst/>
          </a:prstGeom>
          <a:ln/>
        </p:spPr>
        <p:style>
          <a:lnRef idx="1">
            <a:schemeClr val="accent3"/>
          </a:lnRef>
          <a:fillRef idx="0">
            <a:schemeClr val="accent3"/>
          </a:fillRef>
          <a:effectRef idx="0">
            <a:schemeClr val="accent3"/>
          </a:effectRef>
          <a:fontRef idx="minor">
            <a:schemeClr val="tx1"/>
          </a:fontRef>
        </p:style>
      </p:cxnSp>
      <p:pic>
        <p:nvPicPr>
          <p:cNvPr id="13" name="Picture 12"/>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8579460" y="5047594"/>
            <a:ext cx="2574760" cy="387266"/>
          </a:xfrm>
          <a:prstGeom prst="rect">
            <a:avLst/>
          </a:prstGeom>
        </p:spPr>
      </p:pic>
      <p:pic>
        <p:nvPicPr>
          <p:cNvPr id="11" name="Picture 3"/>
          <p:cNvPicPr>
            <a:picLocks noChangeAspect="1" noChangeArrowheads="1"/>
          </p:cNvPicPr>
          <p:nvPr userDrawn="1"/>
        </p:nvPicPr>
        <p:blipFill>
          <a:blip r:embed="rId4">
            <a:grayscl/>
            <a:extLst>
              <a:ext uri="{28A0092B-C50C-407E-A947-70E740481C1C}">
                <a14:useLocalDpi xmlns:a14="http://schemas.microsoft.com/office/drawing/2010/main" val="0"/>
              </a:ext>
            </a:extLst>
          </a:blip>
          <a:srcRect/>
          <a:stretch>
            <a:fillRect/>
          </a:stretch>
        </p:blipFill>
        <p:spPr bwMode="auto">
          <a:xfrm>
            <a:off x="1938110" y="5997487"/>
            <a:ext cx="1771650" cy="5715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510972" y="6121723"/>
            <a:ext cx="1344008" cy="395069"/>
          </a:xfrm>
          <a:prstGeom prst="rect">
            <a:avLst/>
          </a:prstGeom>
        </p:spPr>
      </p:pic>
    </p:spTree>
    <p:extLst>
      <p:ext uri="{BB962C8B-B14F-4D97-AF65-F5344CB8AC3E}">
        <p14:creationId xmlns:p14="http://schemas.microsoft.com/office/powerpoint/2010/main" val="1998021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zultata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ECE042-1ED5-474F-97CF-7286AEBEB830}"/>
              </a:ext>
            </a:extLst>
          </p:cNvPr>
          <p:cNvPicPr>
            <a:picLocks noChangeAspect="1"/>
          </p:cNvPicPr>
          <p:nvPr userDrawn="1"/>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5357" b="10268"/>
          <a:stretch/>
        </p:blipFill>
        <p:spPr>
          <a:xfrm>
            <a:off x="0" y="-1"/>
            <a:ext cx="12192000" cy="6858001"/>
          </a:xfrm>
          <a:prstGeom prst="rect">
            <a:avLst/>
          </a:prstGeom>
        </p:spPr>
      </p:pic>
      <p:pic>
        <p:nvPicPr>
          <p:cNvPr id="5" name="Picture 4">
            <a:extLst>
              <a:ext uri="{FF2B5EF4-FFF2-40B4-BE49-F238E27FC236}">
                <a16:creationId xmlns:a16="http://schemas.microsoft.com/office/drawing/2014/main" id="{8917451B-3E7A-405A-9C15-66ED943B41A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8" name="TextBox 7">
            <a:extLst>
              <a:ext uri="{FF2B5EF4-FFF2-40B4-BE49-F238E27FC236}">
                <a16:creationId xmlns:a16="http://schemas.microsoft.com/office/drawing/2014/main" id="{CFFF0C6E-AADC-4FE5-AD03-99A453A0F451}"/>
              </a:ext>
            </a:extLst>
          </p:cNvPr>
          <p:cNvSpPr txBox="1"/>
          <p:nvPr userDrawn="1"/>
        </p:nvSpPr>
        <p:spPr>
          <a:xfrm>
            <a:off x="-1" y="3875308"/>
            <a:ext cx="12192001" cy="1451429"/>
          </a:xfrm>
          <a:prstGeom prst="rect">
            <a:avLst/>
          </a:prstGeom>
          <a:solidFill>
            <a:srgbClr val="FFFFFF">
              <a:alpha val="89804"/>
            </a:srgbClr>
          </a:solidFill>
        </p:spPr>
        <p:txBody>
          <a:bodyPr wrap="square" rtlCol="0" anchor="ctr">
            <a:noAutofit/>
          </a:bodyPr>
          <a:lstStyle/>
          <a:p>
            <a:r>
              <a:rPr lang="lt-LT" sz="2800" b="1" dirty="0">
                <a:solidFill>
                  <a:srgbClr val="1AB1AF"/>
                </a:solidFill>
                <a:ea typeface="Microsoft YaHei UI Light" panose="020B0502040204020203" pitchFamily="34" charset="-122"/>
              </a:rPr>
              <a:t>	REZULTATAI</a:t>
            </a:r>
            <a:endParaRPr lang="lt-LT" sz="2800" b="1" dirty="0">
              <a:solidFill>
                <a:prstClr val="black">
                  <a:lumMod val="50000"/>
                  <a:lumOff val="50000"/>
                </a:prstClr>
              </a:solidFill>
              <a:ea typeface="Microsoft YaHei UI Light" panose="020B0502040204020203" pitchFamily="34" charset="-122"/>
            </a:endParaRPr>
          </a:p>
        </p:txBody>
      </p:sp>
    </p:spTree>
    <p:extLst>
      <p:ext uri="{BB962C8B-B14F-4D97-AF65-F5344CB8AC3E}">
        <p14:creationId xmlns:p14="http://schemas.microsoft.com/office/powerpoint/2010/main" val="2507732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pibendrinim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E07174-4473-469A-AFA1-31D460E145C9}"/>
              </a:ext>
            </a:extLst>
          </p:cNvPr>
          <p:cNvPicPr>
            <a:picLocks noChangeAspect="1"/>
          </p:cNvPicPr>
          <p:nvPr userDrawn="1"/>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7812" b="7812"/>
          <a:stretch/>
        </p:blipFill>
        <p:spPr>
          <a:xfrm>
            <a:off x="-3" y="0"/>
            <a:ext cx="12192003" cy="6858000"/>
          </a:xfrm>
          <a:prstGeom prst="rect">
            <a:avLst/>
          </a:prstGeom>
        </p:spPr>
      </p:pic>
      <p:pic>
        <p:nvPicPr>
          <p:cNvPr id="5" name="Picture 4">
            <a:extLst>
              <a:ext uri="{FF2B5EF4-FFF2-40B4-BE49-F238E27FC236}">
                <a16:creationId xmlns:a16="http://schemas.microsoft.com/office/drawing/2014/main" id="{12E3CBDC-56A6-486E-9EF7-3FB101F7C75E}"/>
              </a:ext>
            </a:extLst>
          </p:cNvPr>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8" name="TextBox 7">
            <a:extLst>
              <a:ext uri="{FF2B5EF4-FFF2-40B4-BE49-F238E27FC236}">
                <a16:creationId xmlns:a16="http://schemas.microsoft.com/office/drawing/2014/main" id="{37D83E1B-D61B-4E64-9925-1EE681CC9B7C}"/>
              </a:ext>
            </a:extLst>
          </p:cNvPr>
          <p:cNvSpPr txBox="1"/>
          <p:nvPr userDrawn="1"/>
        </p:nvSpPr>
        <p:spPr>
          <a:xfrm>
            <a:off x="-1" y="3875308"/>
            <a:ext cx="12192001" cy="1451429"/>
          </a:xfrm>
          <a:prstGeom prst="rect">
            <a:avLst/>
          </a:prstGeom>
          <a:solidFill>
            <a:schemeClr val="bg1">
              <a:alpha val="95000"/>
            </a:schemeClr>
          </a:solidFill>
        </p:spPr>
        <p:txBody>
          <a:bodyPr wrap="square" rtlCol="0" anchor="ctr">
            <a:noAutofit/>
          </a:bodyPr>
          <a:lstStyle/>
          <a:p>
            <a:r>
              <a:rPr lang="lt-LT" sz="2800" b="1" dirty="0">
                <a:solidFill>
                  <a:srgbClr val="1AB1AF"/>
                </a:solidFill>
                <a:ea typeface="Microsoft YaHei UI Light" panose="020B0502040204020203" pitchFamily="34" charset="-122"/>
              </a:rPr>
              <a:t>	APIBENDRINIMAS</a:t>
            </a:r>
          </a:p>
        </p:txBody>
      </p:sp>
    </p:spTree>
    <p:extLst>
      <p:ext uri="{BB962C8B-B14F-4D97-AF65-F5344CB8AC3E}">
        <p14:creationId xmlns:p14="http://schemas.microsoft.com/office/powerpoint/2010/main" val="3663833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švad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32BFEB0-DA85-477D-B9D4-9B1584F4485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D534CEA2-70DF-4779-ACBB-C181816786A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8" name="TextBox 7">
            <a:extLst>
              <a:ext uri="{FF2B5EF4-FFF2-40B4-BE49-F238E27FC236}">
                <a16:creationId xmlns:a16="http://schemas.microsoft.com/office/drawing/2014/main" id="{A0F0BDBE-1C69-4121-B276-39B20FD4AB6F}"/>
              </a:ext>
            </a:extLst>
          </p:cNvPr>
          <p:cNvSpPr txBox="1"/>
          <p:nvPr userDrawn="1"/>
        </p:nvSpPr>
        <p:spPr>
          <a:xfrm>
            <a:off x="-1" y="3875308"/>
            <a:ext cx="12192001" cy="1451429"/>
          </a:xfrm>
          <a:prstGeom prst="rect">
            <a:avLst/>
          </a:prstGeom>
          <a:solidFill>
            <a:srgbClr val="FFFFFF">
              <a:alpha val="94902"/>
            </a:srgbClr>
          </a:solidFill>
        </p:spPr>
        <p:txBody>
          <a:bodyPr wrap="square" rtlCol="0" anchor="ctr">
            <a:noAutofit/>
          </a:bodyPr>
          <a:lstStyle/>
          <a:p>
            <a:r>
              <a:rPr lang="lt-LT" sz="2800" b="1" dirty="0">
                <a:solidFill>
                  <a:srgbClr val="1AB1AF"/>
                </a:solidFill>
                <a:ea typeface="Microsoft YaHei UI Light" panose="020B0502040204020203" pitchFamily="34" charset="-122"/>
              </a:rPr>
              <a:t>	IŠVADOS IR REKOMENDACIJOS</a:t>
            </a:r>
          </a:p>
        </p:txBody>
      </p:sp>
    </p:spTree>
    <p:extLst>
      <p:ext uri="{BB962C8B-B14F-4D97-AF65-F5344CB8AC3E}">
        <p14:creationId xmlns:p14="http://schemas.microsoft.com/office/powerpoint/2010/main" val="1239152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kst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50912" y="1610465"/>
            <a:ext cx="5412860" cy="4351338"/>
          </a:xfrm>
        </p:spPr>
        <p:txBody>
          <a:bodyPr wrap="square">
            <a:noAutofit/>
          </a:bodyPr>
          <a:lstStyle>
            <a:lvl1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a:p>
            <a:pPr lvl="0"/>
            <a:endParaRPr lang="lt-LT" noProof="0" dirty="0"/>
          </a:p>
          <a:p>
            <a:pPr lvl="0"/>
            <a:r>
              <a:rPr lang="lt-LT" noProof="0" dirty="0"/>
              <a:t>TEKSTAS</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smtClean="0">
                <a:solidFill>
                  <a:prstClr val="white">
                    <a:lumMod val="75000"/>
                  </a:prstClr>
                </a:solidFill>
                <a:ea typeface="Microsoft YaHei UI Light" panose="020B0502040204020203" pitchFamily="34" charset="-122"/>
                <a:cs typeface="Open Sans" panose="020B0606030504020204" pitchFamily="34" charset="0"/>
              </a:rPr>
              <a:pPr/>
              <a:t>‹#›</a:t>
            </a:fld>
            <a:endParaRPr lang="lt-LT" b="1" dirty="0">
              <a:solidFill>
                <a:prstClr val="white">
                  <a:lumMod val="75000"/>
                </a:prstClr>
              </a:solidFill>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365125"/>
            <a:ext cx="9730107" cy="1151703"/>
          </a:xfrm>
        </p:spPr>
        <p:txBody>
          <a:bodyPr>
            <a:normAutofit/>
          </a:bodyPr>
          <a:lstStyle>
            <a:lvl1pPr>
              <a:defRPr sz="3200">
                <a:solidFill>
                  <a:schemeClr val="accent2"/>
                </a:solidFill>
                <a:latin typeface="Microsoft YaHei UI Light" panose="020B0502040204020203" pitchFamily="34" charset="-122"/>
                <a:ea typeface="Microsoft YaHei UI Light" panose="020B0502040204020203" pitchFamily="34" charset="-122"/>
              </a:defRPr>
            </a:lvl1pPr>
          </a:lstStyle>
          <a:p>
            <a:r>
              <a:rPr lang="lt-LT" noProof="0" dirty="0"/>
              <a:t>TEKSTAS</a:t>
            </a:r>
          </a:p>
        </p:txBody>
      </p:sp>
      <p:sp>
        <p:nvSpPr>
          <p:cNvPr id="18" name="Content Placeholder 2"/>
          <p:cNvSpPr>
            <a:spLocks noGrp="1"/>
          </p:cNvSpPr>
          <p:nvPr>
            <p:ph sz="half" idx="10" hasCustomPrompt="1"/>
          </p:nvPr>
        </p:nvSpPr>
        <p:spPr>
          <a:xfrm>
            <a:off x="6358842" y="1612253"/>
            <a:ext cx="5412860" cy="4347483"/>
          </a:xfrm>
        </p:spPr>
        <p:txBody>
          <a:bodyPr>
            <a:noAutofit/>
          </a:bodyPr>
          <a:lstStyle>
            <a:lvl1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a:p>
            <a:pPr lvl="0"/>
            <a:endParaRPr lang="lt-LT" noProof="0" dirty="0"/>
          </a:p>
          <a:p>
            <a:pPr lvl="0"/>
            <a:r>
              <a:rPr lang="lt-LT" noProof="0" dirty="0"/>
              <a:t>TEKSTAS</a:t>
            </a:r>
          </a:p>
        </p:txBody>
      </p:sp>
    </p:spTree>
    <p:extLst>
      <p:ext uri="{BB962C8B-B14F-4D97-AF65-F5344CB8AC3E}">
        <p14:creationId xmlns:p14="http://schemas.microsoft.com/office/powerpoint/2010/main" val="1879930052"/>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Grafik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5462" y="1513645"/>
            <a:ext cx="9736580" cy="293639"/>
          </a:xfrm>
        </p:spPr>
        <p:txBody>
          <a:bodyPr wrap="square">
            <a:noAutofit/>
          </a:bodyPr>
          <a:lstStyle>
            <a:lvl1pPr marL="0" indent="0" algn="just">
              <a:lnSpc>
                <a:spcPct val="100000"/>
              </a:lnSpc>
              <a:spcBef>
                <a:spcPts val="0"/>
              </a:spcBef>
              <a:buClr>
                <a:schemeClr val="accent2"/>
              </a:buClr>
              <a:buNone/>
              <a:defRPr sz="1200" i="1" baseline="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 &lt;kausimas&gt;</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smtClean="0">
                <a:solidFill>
                  <a:prstClr val="white">
                    <a:lumMod val="75000"/>
                  </a:prstClr>
                </a:solidFill>
                <a:ea typeface="Microsoft YaHei UI Light" panose="020B0502040204020203" pitchFamily="34" charset="-122"/>
                <a:cs typeface="Open Sans" panose="020B0606030504020204" pitchFamily="34" charset="0"/>
              </a:rPr>
              <a:pPr/>
              <a:t>‹#›</a:t>
            </a:fld>
            <a:endParaRPr lang="lt-LT" b="1" dirty="0">
              <a:solidFill>
                <a:prstClr val="white">
                  <a:lumMod val="75000"/>
                </a:prstClr>
              </a:solidFill>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365125"/>
            <a:ext cx="9730107" cy="1151703"/>
          </a:xfrm>
        </p:spPr>
        <p:txBody>
          <a:bodyPr>
            <a:normAutofit/>
          </a:bodyPr>
          <a:lstStyle>
            <a:lvl1pPr>
              <a:defRPr sz="2600">
                <a:solidFill>
                  <a:schemeClr val="accent2"/>
                </a:solidFill>
                <a:latin typeface="Microsoft YaHei UI Light" panose="020B0502040204020203" pitchFamily="34" charset="-122"/>
                <a:ea typeface="Microsoft YaHei UI Light" panose="020B0502040204020203" pitchFamily="34" charset="-122"/>
              </a:defRPr>
            </a:lvl1pPr>
          </a:lstStyle>
          <a:p>
            <a:r>
              <a:rPr lang="lt-LT" noProof="0" dirty="0"/>
              <a:t>TEKSTAS</a:t>
            </a:r>
          </a:p>
        </p:txBody>
      </p:sp>
      <p:sp>
        <p:nvSpPr>
          <p:cNvPr id="18" name="Content Placeholder 2"/>
          <p:cNvSpPr>
            <a:spLocks noGrp="1"/>
          </p:cNvSpPr>
          <p:nvPr>
            <p:ph sz="half" idx="10" hasCustomPrompt="1"/>
          </p:nvPr>
        </p:nvSpPr>
        <p:spPr>
          <a:xfrm>
            <a:off x="8709862" y="1828800"/>
            <a:ext cx="2819709" cy="4130936"/>
          </a:xfrm>
        </p:spPr>
        <p:txBody>
          <a:bodyPr>
            <a:noAutofit/>
          </a:bodyPr>
          <a:lstStyle>
            <a:lvl1pPr marL="0" indent="0" algn="just">
              <a:lnSpc>
                <a:spcPct val="100000"/>
              </a:lnSpc>
              <a:spcBef>
                <a:spcPts val="0"/>
              </a:spcBef>
              <a:buClr>
                <a:schemeClr val="accent2"/>
              </a:buClr>
              <a:buNone/>
              <a:defRPr sz="11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p:txBody>
      </p:sp>
      <p:sp>
        <p:nvSpPr>
          <p:cNvPr id="7" name="Content Placeholder 2"/>
          <p:cNvSpPr>
            <a:spLocks noGrp="1"/>
          </p:cNvSpPr>
          <p:nvPr>
            <p:ph sz="half" idx="11" hasCustomPrompt="1"/>
          </p:nvPr>
        </p:nvSpPr>
        <p:spPr>
          <a:xfrm>
            <a:off x="1238008" y="1805899"/>
            <a:ext cx="1214736" cy="293639"/>
          </a:xfrm>
        </p:spPr>
        <p:txBody>
          <a:bodyPr wrap="square">
            <a:noAutofit/>
          </a:bodyPr>
          <a:lstStyle>
            <a:lvl1pPr marL="0" indent="0" algn="just">
              <a:lnSpc>
                <a:spcPct val="100000"/>
              </a:lnSpc>
              <a:spcBef>
                <a:spcPts val="0"/>
              </a:spcBef>
              <a:buClr>
                <a:schemeClr val="accent2"/>
              </a:buClr>
              <a:buNone/>
              <a:defRPr sz="1000" b="1" i="0" baseline="0">
                <a:solidFill>
                  <a:schemeClr val="tx1"/>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Imties dydis</a:t>
            </a:r>
          </a:p>
        </p:txBody>
      </p:sp>
    </p:spTree>
    <p:extLst>
      <p:ext uri="{BB962C8B-B14F-4D97-AF65-F5344CB8AC3E}">
        <p14:creationId xmlns:p14="http://schemas.microsoft.com/office/powerpoint/2010/main" val="1442094764"/>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čiū">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27BF78-F448-4C48-907A-29F27A1AEC7D}"/>
              </a:ext>
            </a:extLst>
          </p:cNvPr>
          <p:cNvPicPr>
            <a:picLocks noChangeAspect="1"/>
          </p:cNvPicPr>
          <p:nvPr userDrawn="1"/>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866BD439-414D-44A7-B60C-6F3E25FEDCF4}"/>
              </a:ext>
            </a:extLst>
          </p:cNvPr>
          <p:cNvPicPr>
            <a:picLocks noChangeAspect="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8" name="TextBox 7">
            <a:extLst>
              <a:ext uri="{FF2B5EF4-FFF2-40B4-BE49-F238E27FC236}">
                <a16:creationId xmlns:a16="http://schemas.microsoft.com/office/drawing/2014/main" id="{2A13316A-10D0-4315-ABCC-901DA3F43AB8}"/>
              </a:ext>
            </a:extLst>
          </p:cNvPr>
          <p:cNvSpPr txBox="1"/>
          <p:nvPr userDrawn="1"/>
        </p:nvSpPr>
        <p:spPr>
          <a:xfrm>
            <a:off x="1614754" y="3877994"/>
            <a:ext cx="4230914" cy="738664"/>
          </a:xfrm>
          <a:prstGeom prst="rect">
            <a:avLst/>
          </a:prstGeom>
          <a:noFill/>
        </p:spPr>
        <p:txBody>
          <a:bodyPr wrap="square" rtlCol="0">
            <a:spAutoFit/>
          </a:bodyPr>
          <a:lstStyle/>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UAB Spinter tyrimai </a:t>
            </a:r>
            <a:b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b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info@spinter.lt</a:t>
            </a:r>
          </a:p>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tel. 863720595</a:t>
            </a:r>
          </a:p>
        </p:txBody>
      </p:sp>
      <p:sp>
        <p:nvSpPr>
          <p:cNvPr id="9" name="TextBox 8">
            <a:extLst>
              <a:ext uri="{FF2B5EF4-FFF2-40B4-BE49-F238E27FC236}">
                <a16:creationId xmlns:a16="http://schemas.microsoft.com/office/drawing/2014/main" id="{50CBD537-1C4B-4C5D-B49F-D813ECFEAF00}"/>
              </a:ext>
            </a:extLst>
          </p:cNvPr>
          <p:cNvSpPr txBox="1"/>
          <p:nvPr userDrawn="1"/>
        </p:nvSpPr>
        <p:spPr>
          <a:xfrm>
            <a:off x="1614754" y="2105561"/>
            <a:ext cx="4453466" cy="1323439"/>
          </a:xfrm>
          <a:prstGeom prst="rect">
            <a:avLst/>
          </a:prstGeom>
          <a:noFill/>
        </p:spPr>
        <p:txBody>
          <a:bodyPr wrap="square" rtlCol="0">
            <a:spAutoFit/>
          </a:bodyPr>
          <a:lstStyle/>
          <a:p>
            <a:r>
              <a:rPr lang="lt-LT" sz="4000" dirty="0">
                <a:solidFill>
                  <a:prstClr val="white"/>
                </a:solidFill>
                <a:ea typeface="Microsoft YaHei UI Light" panose="020B0502040204020203" pitchFamily="34" charset="-122"/>
                <a:cs typeface="Open Sans" panose="020B0606030504020204" pitchFamily="34" charset="0"/>
              </a:rPr>
              <a:t>Kontaktinė informacija</a:t>
            </a:r>
          </a:p>
        </p:txBody>
      </p:sp>
    </p:spTree>
    <p:extLst>
      <p:ext uri="{BB962C8B-B14F-4D97-AF65-F5344CB8AC3E}">
        <p14:creationId xmlns:p14="http://schemas.microsoft.com/office/powerpoint/2010/main" val="508520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Išvad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3A65ED8-D69B-4FB7-891A-EA03F897394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AF494FC0-E173-48EB-BF56-E7BA2788CB5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8" name="TextBox 7">
            <a:extLst>
              <a:ext uri="{FF2B5EF4-FFF2-40B4-BE49-F238E27FC236}">
                <a16:creationId xmlns:a16="http://schemas.microsoft.com/office/drawing/2014/main" id="{BE318240-BD5B-4102-B706-97856D2E247D}"/>
              </a:ext>
            </a:extLst>
          </p:cNvPr>
          <p:cNvSpPr txBox="1"/>
          <p:nvPr userDrawn="1"/>
        </p:nvSpPr>
        <p:spPr>
          <a:xfrm>
            <a:off x="-1" y="3875308"/>
            <a:ext cx="12192001" cy="1451429"/>
          </a:xfrm>
          <a:prstGeom prst="rect">
            <a:avLst/>
          </a:prstGeom>
          <a:solidFill>
            <a:srgbClr val="FFFFFF">
              <a:alpha val="94902"/>
            </a:srgbClr>
          </a:solidFill>
        </p:spPr>
        <p:txBody>
          <a:bodyPr wrap="square" rtlCol="0" anchor="ctr">
            <a:noAutofit/>
          </a:bodyPr>
          <a:lstStyle/>
          <a:p>
            <a:r>
              <a:rPr lang="lt-LT" sz="2800" b="1" dirty="0">
                <a:solidFill>
                  <a:srgbClr val="1AB1AF"/>
                </a:solidFill>
                <a:ea typeface="Microsoft YaHei UI Light" panose="020B0502040204020203" pitchFamily="34" charset="-122"/>
              </a:rPr>
              <a:t>	IŠVADOS</a:t>
            </a:r>
          </a:p>
        </p:txBody>
      </p:sp>
    </p:spTree>
    <p:extLst>
      <p:ext uri="{BB962C8B-B14F-4D97-AF65-F5344CB8AC3E}">
        <p14:creationId xmlns:p14="http://schemas.microsoft.com/office/powerpoint/2010/main" val="42274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ekst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50912" y="1610465"/>
            <a:ext cx="5412860" cy="4351338"/>
          </a:xfrm>
        </p:spPr>
        <p:txBody>
          <a:bodyPr wrap="square">
            <a:noAutofit/>
          </a:bodyPr>
          <a:lstStyle>
            <a:lvl1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a:p>
            <a:pPr lvl="0"/>
            <a:endParaRPr lang="lt-LT" noProof="0" dirty="0"/>
          </a:p>
          <a:p>
            <a:pPr lvl="0"/>
            <a:r>
              <a:rPr lang="lt-LT" noProof="0" dirty="0"/>
              <a:t>TEKSTAS</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smtClean="0">
                <a:solidFill>
                  <a:prstClr val="white">
                    <a:lumMod val="75000"/>
                  </a:prstClr>
                </a:solidFill>
                <a:ea typeface="Microsoft YaHei UI Light" panose="020B0502040204020203" pitchFamily="34" charset="-122"/>
                <a:cs typeface="Open Sans" panose="020B0606030504020204" pitchFamily="34" charset="0"/>
              </a:rPr>
              <a:pPr/>
              <a:t>‹#›</a:t>
            </a:fld>
            <a:endParaRPr lang="lt-LT" b="1" dirty="0">
              <a:solidFill>
                <a:prstClr val="white">
                  <a:lumMod val="75000"/>
                </a:prstClr>
              </a:solidFill>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365125"/>
            <a:ext cx="9730107" cy="1151703"/>
          </a:xfrm>
        </p:spPr>
        <p:txBody>
          <a:bodyPr>
            <a:normAutofit/>
          </a:bodyPr>
          <a:lstStyle>
            <a:lvl1pPr>
              <a:defRPr sz="3200">
                <a:solidFill>
                  <a:schemeClr val="accent2"/>
                </a:solidFill>
                <a:latin typeface="Microsoft YaHei UI Light" panose="020B0502040204020203" pitchFamily="34" charset="-122"/>
                <a:ea typeface="Microsoft YaHei UI Light" panose="020B0502040204020203" pitchFamily="34" charset="-122"/>
              </a:defRPr>
            </a:lvl1pPr>
          </a:lstStyle>
          <a:p>
            <a:r>
              <a:rPr lang="lt-LT" noProof="0" dirty="0"/>
              <a:t>TEKSTAS</a:t>
            </a:r>
          </a:p>
        </p:txBody>
      </p:sp>
      <p:sp>
        <p:nvSpPr>
          <p:cNvPr id="18" name="Content Placeholder 2"/>
          <p:cNvSpPr>
            <a:spLocks noGrp="1"/>
          </p:cNvSpPr>
          <p:nvPr>
            <p:ph sz="half" idx="10" hasCustomPrompt="1"/>
          </p:nvPr>
        </p:nvSpPr>
        <p:spPr>
          <a:xfrm>
            <a:off x="6358842" y="1612253"/>
            <a:ext cx="5412860" cy="4347483"/>
          </a:xfrm>
        </p:spPr>
        <p:txBody>
          <a:bodyPr>
            <a:noAutofit/>
          </a:bodyPr>
          <a:lstStyle>
            <a:lvl1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a:p>
            <a:pPr lvl="0"/>
            <a:endParaRPr lang="lt-LT" noProof="0" dirty="0"/>
          </a:p>
          <a:p>
            <a:pPr lvl="0"/>
            <a:r>
              <a:rPr lang="lt-LT" noProof="0" dirty="0"/>
              <a:t>TEKSTAS</a:t>
            </a:r>
          </a:p>
        </p:txBody>
      </p:sp>
    </p:spTree>
    <p:extLst>
      <p:ext uri="{BB962C8B-B14F-4D97-AF65-F5344CB8AC3E}">
        <p14:creationId xmlns:p14="http://schemas.microsoft.com/office/powerpoint/2010/main" val="2496472541"/>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Grafik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5462" y="1513645"/>
            <a:ext cx="9736580" cy="293639"/>
          </a:xfrm>
        </p:spPr>
        <p:txBody>
          <a:bodyPr wrap="square">
            <a:noAutofit/>
          </a:bodyPr>
          <a:lstStyle>
            <a:lvl1pPr marL="0" indent="0" algn="just">
              <a:lnSpc>
                <a:spcPct val="100000"/>
              </a:lnSpc>
              <a:spcBef>
                <a:spcPts val="0"/>
              </a:spcBef>
              <a:buClr>
                <a:schemeClr val="accent2"/>
              </a:buClr>
              <a:buNone/>
              <a:defRPr sz="1200" i="1" baseline="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 &lt;kausimas&gt;</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smtClean="0">
                <a:solidFill>
                  <a:prstClr val="white">
                    <a:lumMod val="75000"/>
                  </a:prstClr>
                </a:solidFill>
                <a:ea typeface="Microsoft YaHei UI Light" panose="020B0502040204020203" pitchFamily="34" charset="-122"/>
                <a:cs typeface="Open Sans" panose="020B0606030504020204" pitchFamily="34" charset="0"/>
              </a:rPr>
              <a:pPr/>
              <a:t>‹#›</a:t>
            </a:fld>
            <a:endParaRPr lang="lt-LT" b="1" dirty="0">
              <a:solidFill>
                <a:prstClr val="white">
                  <a:lumMod val="75000"/>
                </a:prstClr>
              </a:solidFill>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365125"/>
            <a:ext cx="9730107" cy="1151703"/>
          </a:xfrm>
        </p:spPr>
        <p:txBody>
          <a:bodyPr>
            <a:normAutofit/>
          </a:bodyPr>
          <a:lstStyle>
            <a:lvl1pPr>
              <a:defRPr sz="2600">
                <a:solidFill>
                  <a:schemeClr val="accent2"/>
                </a:solidFill>
                <a:latin typeface="Microsoft YaHei UI Light" panose="020B0502040204020203" pitchFamily="34" charset="-122"/>
                <a:ea typeface="Microsoft YaHei UI Light" panose="020B0502040204020203" pitchFamily="34" charset="-122"/>
              </a:defRPr>
            </a:lvl1pPr>
          </a:lstStyle>
          <a:p>
            <a:r>
              <a:rPr lang="lt-LT" noProof="0" dirty="0"/>
              <a:t>TEKSTAS</a:t>
            </a:r>
          </a:p>
        </p:txBody>
      </p:sp>
      <p:sp>
        <p:nvSpPr>
          <p:cNvPr id="18" name="Content Placeholder 2"/>
          <p:cNvSpPr>
            <a:spLocks noGrp="1"/>
          </p:cNvSpPr>
          <p:nvPr>
            <p:ph sz="half" idx="10" hasCustomPrompt="1"/>
          </p:nvPr>
        </p:nvSpPr>
        <p:spPr>
          <a:xfrm>
            <a:off x="8709862" y="1828800"/>
            <a:ext cx="2819709" cy="4130936"/>
          </a:xfrm>
        </p:spPr>
        <p:txBody>
          <a:bodyPr>
            <a:noAutofit/>
          </a:bodyPr>
          <a:lstStyle>
            <a:lvl1pPr marL="0" indent="0" algn="just">
              <a:lnSpc>
                <a:spcPct val="100000"/>
              </a:lnSpc>
              <a:spcBef>
                <a:spcPts val="0"/>
              </a:spcBef>
              <a:buClr>
                <a:schemeClr val="accent2"/>
              </a:buClr>
              <a:buNone/>
              <a:defRPr sz="11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p:txBody>
      </p:sp>
      <p:sp>
        <p:nvSpPr>
          <p:cNvPr id="7" name="Content Placeholder 2"/>
          <p:cNvSpPr>
            <a:spLocks noGrp="1"/>
          </p:cNvSpPr>
          <p:nvPr>
            <p:ph sz="half" idx="11" hasCustomPrompt="1"/>
          </p:nvPr>
        </p:nvSpPr>
        <p:spPr>
          <a:xfrm>
            <a:off x="1238008" y="1805899"/>
            <a:ext cx="1214736" cy="293639"/>
          </a:xfrm>
        </p:spPr>
        <p:txBody>
          <a:bodyPr wrap="square">
            <a:noAutofit/>
          </a:bodyPr>
          <a:lstStyle>
            <a:lvl1pPr marL="0" indent="0" algn="just">
              <a:lnSpc>
                <a:spcPct val="100000"/>
              </a:lnSpc>
              <a:spcBef>
                <a:spcPts val="0"/>
              </a:spcBef>
              <a:buClr>
                <a:schemeClr val="accent2"/>
              </a:buClr>
              <a:buNone/>
              <a:defRPr sz="1000" b="1" i="0" baseline="0">
                <a:solidFill>
                  <a:schemeClr val="tx1"/>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Imties dydis</a:t>
            </a:r>
          </a:p>
        </p:txBody>
      </p:sp>
    </p:spTree>
    <p:extLst>
      <p:ext uri="{BB962C8B-B14F-4D97-AF65-F5344CB8AC3E}">
        <p14:creationId xmlns:p14="http://schemas.microsoft.com/office/powerpoint/2010/main" val="3596410205"/>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urinys">
    <p:bg>
      <p:bgPr>
        <a:blipFill dpi="0" rotWithShape="1">
          <a:blip r:embed="rId2">
            <a:lum bright="70000" contrast="-70000"/>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7" name="TextBox 6"/>
          <p:cNvSpPr txBox="1"/>
          <p:nvPr userDrawn="1"/>
        </p:nvSpPr>
        <p:spPr>
          <a:xfrm>
            <a:off x="-1" y="3875308"/>
            <a:ext cx="12192001" cy="1451429"/>
          </a:xfrm>
          <a:prstGeom prst="rect">
            <a:avLst/>
          </a:prstGeom>
          <a:solidFill>
            <a:schemeClr val="bg1">
              <a:lumMod val="75000"/>
              <a:alpha val="95000"/>
            </a:schemeClr>
          </a:solidFill>
        </p:spPr>
        <p:txBody>
          <a:bodyPr wrap="square" rtlCol="0" anchor="ctr">
            <a:noAutofit/>
          </a:bodyPr>
          <a:lstStyle/>
          <a:p>
            <a:r>
              <a:rPr lang="lt-LT" sz="2800" b="1" dirty="0">
                <a:solidFill>
                  <a:srgbClr val="1AB1AF"/>
                </a:solidFill>
                <a:ea typeface="Microsoft YaHei UI Light" panose="020B0502040204020203" pitchFamily="34" charset="-122"/>
              </a:rPr>
              <a:t>	</a:t>
            </a:r>
          </a:p>
        </p:txBody>
      </p:sp>
      <p:pic>
        <p:nvPicPr>
          <p:cNvPr id="4" name="Picture 3">
            <a:extLst>
              <a:ext uri="{FF2B5EF4-FFF2-40B4-BE49-F238E27FC236}">
                <a16:creationId xmlns:a16="http://schemas.microsoft.com/office/drawing/2014/main" id="{F2354F2B-C44B-4919-9FEB-0E15E3C131B1}"/>
              </a:ext>
            </a:extLst>
          </p:cNvPr>
          <p:cNvPicPr>
            <a:picLocks noChangeAspect="1"/>
          </p:cNvPicPr>
          <p:nvPr userDrawn="1"/>
        </p:nvPicPr>
        <p:blipFill rotWithShape="1">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t="5357" b="10268"/>
          <a:stretch/>
        </p:blipFill>
        <p:spPr>
          <a:xfrm>
            <a:off x="-1" y="-1"/>
            <a:ext cx="12192000" cy="6858001"/>
          </a:xfrm>
          <a:prstGeom prst="rect">
            <a:avLst/>
          </a:prstGeom>
        </p:spPr>
      </p:pic>
      <p:pic>
        <p:nvPicPr>
          <p:cNvPr id="5" name="Picture 4">
            <a:extLst>
              <a:ext uri="{FF2B5EF4-FFF2-40B4-BE49-F238E27FC236}">
                <a16:creationId xmlns:a16="http://schemas.microsoft.com/office/drawing/2014/main" id="{B9621A85-7C13-4C32-BCF7-F465443094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1441" y="6117160"/>
            <a:ext cx="1519399" cy="228531"/>
          </a:xfrm>
          <a:prstGeom prst="rect">
            <a:avLst/>
          </a:prstGeom>
        </p:spPr>
      </p:pic>
      <p:sp>
        <p:nvSpPr>
          <p:cNvPr id="8" name="TextBox 7">
            <a:extLst>
              <a:ext uri="{FF2B5EF4-FFF2-40B4-BE49-F238E27FC236}">
                <a16:creationId xmlns:a16="http://schemas.microsoft.com/office/drawing/2014/main" id="{BDBADD84-6143-4779-93A9-5565A4A095B2}"/>
              </a:ext>
            </a:extLst>
          </p:cNvPr>
          <p:cNvSpPr txBox="1"/>
          <p:nvPr userDrawn="1"/>
        </p:nvSpPr>
        <p:spPr>
          <a:xfrm>
            <a:off x="-2" y="3823973"/>
            <a:ext cx="12192001" cy="1451429"/>
          </a:xfrm>
          <a:prstGeom prst="rect">
            <a:avLst/>
          </a:prstGeom>
          <a:solidFill>
            <a:srgbClr val="FFFFFF">
              <a:alpha val="89804"/>
            </a:srgbClr>
          </a:solidFill>
        </p:spPr>
        <p:txBody>
          <a:bodyPr wrap="square" rtlCol="0" anchor="ctr">
            <a:noAutofit/>
          </a:bodyPr>
          <a:lstStyle/>
          <a:p>
            <a:endParaRPr lang="lt-LT" sz="2800" b="1" dirty="0">
              <a:solidFill>
                <a:prstClr val="white">
                  <a:lumMod val="75000"/>
                </a:prstClr>
              </a:solidFill>
              <a:ea typeface="Microsoft YaHei UI Light" panose="020B0502040204020203" pitchFamily="34" charset="-122"/>
            </a:endParaRPr>
          </a:p>
        </p:txBody>
      </p:sp>
    </p:spTree>
    <p:extLst>
      <p:ext uri="{BB962C8B-B14F-4D97-AF65-F5344CB8AC3E}">
        <p14:creationId xmlns:p14="http://schemas.microsoft.com/office/powerpoint/2010/main" val="281172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pibendrinimas">
    <p:bg>
      <p:bgRef idx="1001">
        <a:schemeClr val="bg1"/>
      </p:bgRef>
    </p:bg>
    <p:spTree>
      <p:nvGrpSpPr>
        <p:cNvPr id="1" name=""/>
        <p:cNvGrpSpPr/>
        <p:nvPr/>
      </p:nvGrpSpPr>
      <p:grpSpPr>
        <a:xfrm>
          <a:off x="0" y="0"/>
          <a:ext cx="0" cy="0"/>
          <a:chOff x="0" y="0"/>
          <a:chExt cx="0" cy="0"/>
        </a:xfrm>
      </p:grpSpPr>
      <p:pic>
        <p:nvPicPr>
          <p:cNvPr id="27033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7" name="TextBox 6"/>
          <p:cNvSpPr txBox="1"/>
          <p:nvPr userDrawn="1"/>
        </p:nvSpPr>
        <p:spPr>
          <a:xfrm>
            <a:off x="-1" y="3875308"/>
            <a:ext cx="12192001" cy="1451429"/>
          </a:xfrm>
          <a:prstGeom prst="rect">
            <a:avLst/>
          </a:prstGeom>
          <a:solidFill>
            <a:schemeClr val="bg1">
              <a:alpha val="95000"/>
            </a:schemeClr>
          </a:solidFill>
        </p:spPr>
        <p:txBody>
          <a:bodyPr wrap="square" rtlCol="0" anchor="ctr">
            <a:noAutofit/>
          </a:bodyPr>
          <a:lstStyle/>
          <a:p>
            <a:r>
              <a:rPr lang="lt-LT" sz="2800" b="1" dirty="0">
                <a:solidFill>
                  <a:schemeClr val="accent2"/>
                </a:solidFill>
                <a:latin typeface="Microsoft YaHei UI Light" panose="020B0502040204020203" pitchFamily="34" charset="-122"/>
                <a:ea typeface="Microsoft YaHei UI Light" panose="020B0502040204020203" pitchFamily="34" charset="-122"/>
              </a:rPr>
              <a:t>	APIBENDRINIMAS</a:t>
            </a:r>
          </a:p>
        </p:txBody>
      </p:sp>
    </p:spTree>
    <p:extLst>
      <p:ext uri="{BB962C8B-B14F-4D97-AF65-F5344CB8AC3E}">
        <p14:creationId xmlns:p14="http://schemas.microsoft.com/office/powerpoint/2010/main" val="178306835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ulinis lap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24856" y="2738933"/>
            <a:ext cx="5297919" cy="1569660"/>
          </a:xfrm>
        </p:spPr>
        <p:txBody>
          <a:bodyPr>
            <a:spAutoFit/>
          </a:bodyPr>
          <a:lstStyle>
            <a:lvl1pPr algn="ctr">
              <a:lnSpc>
                <a:spcPct val="100000"/>
              </a:lnSpc>
              <a:defRPr sz="3200">
                <a:solidFill>
                  <a:schemeClr val="tx1">
                    <a:lumMod val="50000"/>
                    <a:lumOff val="50000"/>
                  </a:schemeClr>
                </a:solidFill>
                <a:latin typeface="Microsoft YaHei UI Light" panose="020B0502040204020203" pitchFamily="34" charset="-122"/>
                <a:ea typeface="Microsoft YaHei UI Light" panose="020B0502040204020203" pitchFamily="34" charset="-122"/>
              </a:defRPr>
            </a:lvl1pPr>
          </a:lstStyle>
          <a:p>
            <a:r>
              <a:rPr lang="lt-LT" altLang="lt-LT" sz="3200" dirty="0">
                <a:solidFill>
                  <a:srgbClr val="7F7F7F"/>
                </a:solidFill>
                <a:latin typeface="Microsoft YaHei UI Light" panose="020B0502040204020203" pitchFamily="34" charset="-122"/>
                <a:ea typeface="Microsoft YaHei UI Light" panose="020B0502040204020203" pitchFamily="34" charset="-122"/>
                <a:cs typeface="+mj-cs"/>
              </a:rPr>
              <a:t>ŠALIES GYVENTOJŲ NUOMONĖS TYRIMAS DĖL ...............</a:t>
            </a:r>
            <a:endParaRPr lang="lt-LT" sz="3200" spc="300" dirty="0">
              <a:solidFill>
                <a:schemeClr val="bg1">
                  <a:lumMod val="50000"/>
                </a:schemeClr>
              </a:solidFill>
              <a:latin typeface="Microsoft YaHei UI Light" panose="020B0502040204020203" pitchFamily="34" charset="-122"/>
              <a:ea typeface="Microsoft YaHei UI Light" panose="020B0502040204020203" pitchFamily="34" charset="-122"/>
            </a:endParaRPr>
          </a:p>
        </p:txBody>
      </p:sp>
      <p:sp>
        <p:nvSpPr>
          <p:cNvPr id="7" name="TextBox 6"/>
          <p:cNvSpPr txBox="1"/>
          <p:nvPr userDrawn="1"/>
        </p:nvSpPr>
        <p:spPr>
          <a:xfrm>
            <a:off x="8072807" y="4656387"/>
            <a:ext cx="2123017" cy="307777"/>
          </a:xfrm>
          <a:prstGeom prst="rect">
            <a:avLst/>
          </a:prstGeom>
          <a:noFill/>
        </p:spPr>
        <p:txBody>
          <a:bodyPr wrap="square" rtlCol="0">
            <a:spAutoFit/>
          </a:bodyPr>
          <a:lstStyle/>
          <a:p>
            <a:r>
              <a:rPr lang="lt-LT" sz="1400" b="1" dirty="0">
                <a:solidFill>
                  <a:prstClr val="black">
                    <a:lumMod val="50000"/>
                    <a:lumOff val="50000"/>
                  </a:prstClr>
                </a:solidFill>
                <a:ea typeface="Microsoft YaHei UI Light" panose="020B0502040204020203" pitchFamily="34" charset="-122"/>
                <a:cs typeface="Open Sans" panose="020B0606030504020204" pitchFamily="34" charset="0"/>
              </a:rPr>
              <a:t>vykdytojas</a:t>
            </a:r>
          </a:p>
        </p:txBody>
      </p:sp>
      <p:sp>
        <p:nvSpPr>
          <p:cNvPr id="8" name="TextBox 7"/>
          <p:cNvSpPr txBox="1"/>
          <p:nvPr userDrawn="1"/>
        </p:nvSpPr>
        <p:spPr>
          <a:xfrm>
            <a:off x="8072808" y="3384973"/>
            <a:ext cx="2123017" cy="307777"/>
          </a:xfrm>
          <a:prstGeom prst="rect">
            <a:avLst/>
          </a:prstGeom>
          <a:noFill/>
        </p:spPr>
        <p:txBody>
          <a:bodyPr wrap="square" rtlCol="0">
            <a:spAutoFit/>
          </a:bodyPr>
          <a:lstStyle/>
          <a:p>
            <a:r>
              <a:rPr lang="lt-LT" sz="1400" b="1" dirty="0">
                <a:solidFill>
                  <a:prstClr val="black">
                    <a:lumMod val="50000"/>
                    <a:lumOff val="50000"/>
                  </a:prstClr>
                </a:solidFill>
                <a:ea typeface="Microsoft YaHei UI Light" panose="020B0502040204020203" pitchFamily="34" charset="-122"/>
                <a:cs typeface="Open Sans" panose="020B0606030504020204" pitchFamily="34" charset="0"/>
              </a:rPr>
              <a:t>užsakovas</a:t>
            </a:r>
          </a:p>
        </p:txBody>
      </p:sp>
      <p:cxnSp>
        <p:nvCxnSpPr>
          <p:cNvPr id="12" name="Straight Connector 11"/>
          <p:cNvCxnSpPr/>
          <p:nvPr userDrawn="1"/>
        </p:nvCxnSpPr>
        <p:spPr>
          <a:xfrm>
            <a:off x="7579867" y="1655522"/>
            <a:ext cx="0" cy="3513282"/>
          </a:xfrm>
          <a:prstGeom prst="line">
            <a:avLst/>
          </a:prstGeom>
          <a:ln/>
        </p:spPr>
        <p:style>
          <a:lnRef idx="1">
            <a:schemeClr val="accent3"/>
          </a:lnRef>
          <a:fillRef idx="0">
            <a:schemeClr val="accent3"/>
          </a:fillRef>
          <a:effectRef idx="0">
            <a:schemeClr val="accent3"/>
          </a:effectRef>
          <a:fontRef idx="minor">
            <a:schemeClr val="tx1"/>
          </a:fontRef>
        </p:style>
      </p:cxnSp>
      <p:pic>
        <p:nvPicPr>
          <p:cNvPr id="13" name="Picture 12"/>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8579460" y="5047594"/>
            <a:ext cx="2574760" cy="387266"/>
          </a:xfrm>
          <a:prstGeom prst="rect">
            <a:avLst/>
          </a:prstGeom>
        </p:spPr>
      </p:pic>
      <p:pic>
        <p:nvPicPr>
          <p:cNvPr id="11" name="Picture 3"/>
          <p:cNvPicPr>
            <a:picLocks noChangeAspect="1" noChangeArrowheads="1"/>
          </p:cNvPicPr>
          <p:nvPr userDrawn="1"/>
        </p:nvPicPr>
        <p:blipFill>
          <a:blip r:embed="rId4">
            <a:grayscl/>
            <a:extLst>
              <a:ext uri="{28A0092B-C50C-407E-A947-70E740481C1C}">
                <a14:useLocalDpi xmlns:a14="http://schemas.microsoft.com/office/drawing/2010/main" val="0"/>
              </a:ext>
            </a:extLst>
          </a:blip>
          <a:srcRect/>
          <a:stretch>
            <a:fillRect/>
          </a:stretch>
        </p:blipFill>
        <p:spPr bwMode="auto">
          <a:xfrm>
            <a:off x="1938110" y="5997487"/>
            <a:ext cx="1771650" cy="5715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userDrawn="1"/>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510972" y="6121723"/>
            <a:ext cx="1344008" cy="395069"/>
          </a:xfrm>
          <a:prstGeom prst="rect">
            <a:avLst/>
          </a:prstGeom>
        </p:spPr>
      </p:pic>
    </p:spTree>
    <p:extLst>
      <p:ext uri="{BB962C8B-B14F-4D97-AF65-F5344CB8AC3E}">
        <p14:creationId xmlns:p14="http://schemas.microsoft.com/office/powerpoint/2010/main" val="23926428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pibendrinim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7812" b="7812"/>
          <a:stretch/>
        </p:blipFill>
        <p:spPr>
          <a:xfrm>
            <a:off x="-3" y="0"/>
            <a:ext cx="12192003" cy="6858000"/>
          </a:xfrm>
          <a:prstGeom prst="rect">
            <a:avLst/>
          </a:prstGeom>
        </p:spPr>
      </p:pic>
      <p:pic>
        <p:nvPicPr>
          <p:cNvPr id="6" name="Picture 5"/>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7" name="TextBox 6"/>
          <p:cNvSpPr txBox="1"/>
          <p:nvPr userDrawn="1"/>
        </p:nvSpPr>
        <p:spPr>
          <a:xfrm>
            <a:off x="-1" y="3875308"/>
            <a:ext cx="12192001" cy="1451429"/>
          </a:xfrm>
          <a:prstGeom prst="rect">
            <a:avLst/>
          </a:prstGeom>
          <a:solidFill>
            <a:schemeClr val="bg1">
              <a:alpha val="95000"/>
            </a:schemeClr>
          </a:solidFill>
        </p:spPr>
        <p:txBody>
          <a:bodyPr wrap="square" rtlCol="0" anchor="ctr">
            <a:noAutofit/>
          </a:bodyPr>
          <a:lstStyle/>
          <a:p>
            <a:r>
              <a:rPr lang="lt-LT" sz="2800" b="1" dirty="0">
                <a:solidFill>
                  <a:srgbClr val="1AB1AF"/>
                </a:solidFill>
                <a:ea typeface="Microsoft YaHei UI Light" panose="020B0502040204020203" pitchFamily="34" charset="-122"/>
              </a:rPr>
              <a:t>	APIBENDRINIMAS</a:t>
            </a:r>
          </a:p>
        </p:txBody>
      </p:sp>
    </p:spTree>
    <p:extLst>
      <p:ext uri="{BB962C8B-B14F-4D97-AF65-F5344CB8AC3E}">
        <p14:creationId xmlns:p14="http://schemas.microsoft.com/office/powerpoint/2010/main" val="2854692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ekst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50912" y="1610465"/>
            <a:ext cx="5412860" cy="4351338"/>
          </a:xfrm>
        </p:spPr>
        <p:txBody>
          <a:bodyPr wrap="square">
            <a:noAutofit/>
          </a:bodyPr>
          <a:lstStyle>
            <a:lvl1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a:p>
            <a:pPr lvl="0"/>
            <a:endParaRPr lang="lt-LT" noProof="0" dirty="0"/>
          </a:p>
          <a:p>
            <a:pPr lvl="0"/>
            <a:r>
              <a:rPr lang="lt-LT" noProof="0" dirty="0"/>
              <a:t>TEKSTAS</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smtClean="0">
                <a:solidFill>
                  <a:prstClr val="white">
                    <a:lumMod val="75000"/>
                  </a:prstClr>
                </a:solidFill>
                <a:ea typeface="Microsoft YaHei UI Light" panose="020B0502040204020203" pitchFamily="34" charset="-122"/>
                <a:cs typeface="Open Sans" panose="020B0606030504020204" pitchFamily="34" charset="0"/>
              </a:rPr>
              <a:pPr/>
              <a:t>‹#›</a:t>
            </a:fld>
            <a:endParaRPr lang="lt-LT" b="1" dirty="0">
              <a:solidFill>
                <a:prstClr val="white">
                  <a:lumMod val="75000"/>
                </a:prstClr>
              </a:solidFill>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365125"/>
            <a:ext cx="9730107" cy="1151703"/>
          </a:xfrm>
        </p:spPr>
        <p:txBody>
          <a:bodyPr>
            <a:normAutofit/>
          </a:bodyPr>
          <a:lstStyle>
            <a:lvl1pPr>
              <a:defRPr sz="3200">
                <a:solidFill>
                  <a:schemeClr val="accent2"/>
                </a:solidFill>
                <a:latin typeface="Microsoft YaHei UI Light" panose="020B0502040204020203" pitchFamily="34" charset="-122"/>
                <a:ea typeface="Microsoft YaHei UI Light" panose="020B0502040204020203" pitchFamily="34" charset="-122"/>
              </a:defRPr>
            </a:lvl1pPr>
          </a:lstStyle>
          <a:p>
            <a:r>
              <a:rPr lang="lt-LT" noProof="0" dirty="0"/>
              <a:t>TEKSTAS</a:t>
            </a:r>
          </a:p>
        </p:txBody>
      </p:sp>
      <p:sp>
        <p:nvSpPr>
          <p:cNvPr id="18" name="Content Placeholder 2"/>
          <p:cNvSpPr>
            <a:spLocks noGrp="1"/>
          </p:cNvSpPr>
          <p:nvPr>
            <p:ph sz="half" idx="10" hasCustomPrompt="1"/>
          </p:nvPr>
        </p:nvSpPr>
        <p:spPr>
          <a:xfrm>
            <a:off x="6358842" y="1612253"/>
            <a:ext cx="5412860" cy="4347483"/>
          </a:xfrm>
        </p:spPr>
        <p:txBody>
          <a:bodyPr>
            <a:noAutofit/>
          </a:bodyPr>
          <a:lstStyle>
            <a:lvl1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a:p>
            <a:pPr lvl="0"/>
            <a:endParaRPr lang="lt-LT" noProof="0" dirty="0"/>
          </a:p>
          <a:p>
            <a:pPr lvl="0"/>
            <a:r>
              <a:rPr lang="lt-LT" noProof="0" dirty="0"/>
              <a:t>TEKSTAS</a:t>
            </a:r>
          </a:p>
        </p:txBody>
      </p:sp>
    </p:spTree>
    <p:extLst>
      <p:ext uri="{BB962C8B-B14F-4D97-AF65-F5344CB8AC3E}">
        <p14:creationId xmlns:p14="http://schemas.microsoft.com/office/powerpoint/2010/main" val="4008294943"/>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etodi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5268" b="10357"/>
          <a:stretch/>
        </p:blipFill>
        <p:spPr>
          <a:xfrm>
            <a:off x="1" y="0"/>
            <a:ext cx="12192000" cy="6858000"/>
          </a:xfrm>
          <a:prstGeom prst="rect">
            <a:avLst/>
          </a:prstGeom>
        </p:spPr>
      </p:pic>
      <p:pic>
        <p:nvPicPr>
          <p:cNvPr id="6" name="Picture 5"/>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7" name="TextBox 6"/>
          <p:cNvSpPr txBox="1"/>
          <p:nvPr userDrawn="1"/>
        </p:nvSpPr>
        <p:spPr>
          <a:xfrm>
            <a:off x="-1" y="3875308"/>
            <a:ext cx="12192001" cy="1451429"/>
          </a:xfrm>
          <a:prstGeom prst="rect">
            <a:avLst/>
          </a:prstGeom>
          <a:solidFill>
            <a:srgbClr val="FFFFFF">
              <a:alpha val="89804"/>
            </a:srgbClr>
          </a:solidFill>
        </p:spPr>
        <p:txBody>
          <a:bodyPr wrap="square" rtlCol="0" anchor="ctr">
            <a:noAutofit/>
          </a:bodyPr>
          <a:lstStyle/>
          <a:p>
            <a:r>
              <a:rPr lang="lt-LT" sz="2800" b="1" dirty="0">
                <a:solidFill>
                  <a:srgbClr val="1AB1AF"/>
                </a:solidFill>
                <a:ea typeface="Microsoft YaHei UI Light" panose="020B0502040204020203" pitchFamily="34" charset="-122"/>
              </a:rPr>
              <a:t>	METODIKA</a:t>
            </a:r>
          </a:p>
        </p:txBody>
      </p:sp>
    </p:spTree>
    <p:extLst>
      <p:ext uri="{BB962C8B-B14F-4D97-AF65-F5344CB8AC3E}">
        <p14:creationId xmlns:p14="http://schemas.microsoft.com/office/powerpoint/2010/main" val="19782581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Grafik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5462" y="1513645"/>
            <a:ext cx="9736580" cy="293639"/>
          </a:xfrm>
        </p:spPr>
        <p:txBody>
          <a:bodyPr wrap="square">
            <a:noAutofit/>
          </a:bodyPr>
          <a:lstStyle>
            <a:lvl1pPr marL="0" indent="0" algn="just">
              <a:lnSpc>
                <a:spcPct val="100000"/>
              </a:lnSpc>
              <a:spcBef>
                <a:spcPts val="0"/>
              </a:spcBef>
              <a:buClr>
                <a:schemeClr val="accent2"/>
              </a:buClr>
              <a:buNone/>
              <a:defRPr sz="1200" i="1" baseline="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 &lt;kausimas&gt;</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smtClean="0">
                <a:solidFill>
                  <a:prstClr val="white">
                    <a:lumMod val="75000"/>
                  </a:prstClr>
                </a:solidFill>
                <a:ea typeface="Microsoft YaHei UI Light" panose="020B0502040204020203" pitchFamily="34" charset="-122"/>
                <a:cs typeface="Open Sans" panose="020B0606030504020204" pitchFamily="34" charset="0"/>
              </a:rPr>
              <a:pPr/>
              <a:t>‹#›</a:t>
            </a:fld>
            <a:endParaRPr lang="lt-LT" b="1" dirty="0">
              <a:solidFill>
                <a:prstClr val="white">
                  <a:lumMod val="75000"/>
                </a:prstClr>
              </a:solidFill>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365125"/>
            <a:ext cx="9730107" cy="1151703"/>
          </a:xfrm>
        </p:spPr>
        <p:txBody>
          <a:bodyPr>
            <a:normAutofit/>
          </a:bodyPr>
          <a:lstStyle>
            <a:lvl1pPr>
              <a:defRPr sz="2600">
                <a:solidFill>
                  <a:schemeClr val="accent2"/>
                </a:solidFill>
                <a:latin typeface="Microsoft YaHei UI Light" panose="020B0502040204020203" pitchFamily="34" charset="-122"/>
                <a:ea typeface="Microsoft YaHei UI Light" panose="020B0502040204020203" pitchFamily="34" charset="-122"/>
              </a:defRPr>
            </a:lvl1pPr>
          </a:lstStyle>
          <a:p>
            <a:r>
              <a:rPr lang="lt-LT" noProof="0" dirty="0"/>
              <a:t>TEKSTAS</a:t>
            </a:r>
          </a:p>
        </p:txBody>
      </p:sp>
      <p:sp>
        <p:nvSpPr>
          <p:cNvPr id="18" name="Content Placeholder 2"/>
          <p:cNvSpPr>
            <a:spLocks noGrp="1"/>
          </p:cNvSpPr>
          <p:nvPr>
            <p:ph sz="half" idx="10" hasCustomPrompt="1"/>
          </p:nvPr>
        </p:nvSpPr>
        <p:spPr>
          <a:xfrm>
            <a:off x="8709862" y="1828800"/>
            <a:ext cx="2819709" cy="4130936"/>
          </a:xfrm>
        </p:spPr>
        <p:txBody>
          <a:bodyPr>
            <a:noAutofit/>
          </a:bodyPr>
          <a:lstStyle>
            <a:lvl1pPr marL="0" indent="0" algn="just">
              <a:lnSpc>
                <a:spcPct val="100000"/>
              </a:lnSpc>
              <a:spcBef>
                <a:spcPts val="0"/>
              </a:spcBef>
              <a:buClr>
                <a:schemeClr val="accent2"/>
              </a:buClr>
              <a:buNone/>
              <a:defRPr sz="11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p:txBody>
      </p:sp>
      <p:sp>
        <p:nvSpPr>
          <p:cNvPr id="7" name="Content Placeholder 2"/>
          <p:cNvSpPr>
            <a:spLocks noGrp="1"/>
          </p:cNvSpPr>
          <p:nvPr>
            <p:ph sz="half" idx="11" hasCustomPrompt="1"/>
          </p:nvPr>
        </p:nvSpPr>
        <p:spPr>
          <a:xfrm>
            <a:off x="1238008" y="1805899"/>
            <a:ext cx="1214736" cy="293639"/>
          </a:xfrm>
        </p:spPr>
        <p:txBody>
          <a:bodyPr wrap="square">
            <a:noAutofit/>
          </a:bodyPr>
          <a:lstStyle>
            <a:lvl1pPr marL="0" indent="0" algn="just">
              <a:lnSpc>
                <a:spcPct val="100000"/>
              </a:lnSpc>
              <a:spcBef>
                <a:spcPts val="0"/>
              </a:spcBef>
              <a:buClr>
                <a:schemeClr val="accent2"/>
              </a:buClr>
              <a:buNone/>
              <a:defRPr sz="1000" b="1" i="0" baseline="0">
                <a:solidFill>
                  <a:schemeClr val="tx1"/>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Imties dydis</a:t>
            </a:r>
          </a:p>
        </p:txBody>
      </p:sp>
    </p:spTree>
    <p:extLst>
      <p:ext uri="{BB962C8B-B14F-4D97-AF65-F5344CB8AC3E}">
        <p14:creationId xmlns:p14="http://schemas.microsoft.com/office/powerpoint/2010/main" val="2196454554"/>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Rezultata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5357" b="10268"/>
          <a:stretch/>
        </p:blipFill>
        <p:spPr>
          <a:xfrm>
            <a:off x="0" y="-1"/>
            <a:ext cx="12192000" cy="6858001"/>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7" name="TextBox 6"/>
          <p:cNvSpPr txBox="1"/>
          <p:nvPr userDrawn="1"/>
        </p:nvSpPr>
        <p:spPr>
          <a:xfrm>
            <a:off x="-1" y="3875308"/>
            <a:ext cx="12192001" cy="1451429"/>
          </a:xfrm>
          <a:prstGeom prst="rect">
            <a:avLst/>
          </a:prstGeom>
          <a:solidFill>
            <a:srgbClr val="FFFFFF">
              <a:alpha val="89804"/>
            </a:srgbClr>
          </a:solidFill>
        </p:spPr>
        <p:txBody>
          <a:bodyPr wrap="square" rtlCol="0" anchor="ctr">
            <a:noAutofit/>
          </a:bodyPr>
          <a:lstStyle/>
          <a:p>
            <a:r>
              <a:rPr lang="lt-LT" sz="2800" b="1" dirty="0">
                <a:solidFill>
                  <a:srgbClr val="1AB1AF"/>
                </a:solidFill>
                <a:ea typeface="Microsoft YaHei UI Light" panose="020B0502040204020203" pitchFamily="34" charset="-122"/>
              </a:rPr>
              <a:t>	REZULTATAI</a:t>
            </a:r>
            <a:endParaRPr lang="lt-LT" sz="2800" b="1" dirty="0">
              <a:solidFill>
                <a:prstClr val="black">
                  <a:lumMod val="50000"/>
                  <a:lumOff val="50000"/>
                </a:prstClr>
              </a:solidFill>
              <a:ea typeface="Microsoft YaHei UI Light" panose="020B0502040204020203" pitchFamily="34" charset="-122"/>
            </a:endParaRPr>
          </a:p>
        </p:txBody>
      </p:sp>
    </p:spTree>
    <p:extLst>
      <p:ext uri="{BB962C8B-B14F-4D97-AF65-F5344CB8AC3E}">
        <p14:creationId xmlns:p14="http://schemas.microsoft.com/office/powerpoint/2010/main" val="3320448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zultata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5357" b="10268"/>
          <a:stretch/>
        </p:blipFill>
        <p:spPr>
          <a:xfrm>
            <a:off x="0" y="-1"/>
            <a:ext cx="12192000" cy="6858001"/>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7" name="TextBox 6"/>
          <p:cNvSpPr txBox="1"/>
          <p:nvPr userDrawn="1"/>
        </p:nvSpPr>
        <p:spPr>
          <a:xfrm>
            <a:off x="-1" y="3875308"/>
            <a:ext cx="12192001" cy="1451429"/>
          </a:xfrm>
          <a:prstGeom prst="rect">
            <a:avLst/>
          </a:prstGeom>
          <a:solidFill>
            <a:srgbClr val="FFFFFF">
              <a:alpha val="89804"/>
            </a:srgbClr>
          </a:solidFill>
        </p:spPr>
        <p:txBody>
          <a:bodyPr wrap="square" rtlCol="0" anchor="ctr">
            <a:noAutofit/>
          </a:bodyPr>
          <a:lstStyle/>
          <a:p>
            <a:r>
              <a:rPr lang="lt-LT" sz="2800" b="1" dirty="0">
                <a:solidFill>
                  <a:srgbClr val="1AB1AF"/>
                </a:solidFill>
                <a:ea typeface="Microsoft YaHei UI Light" panose="020B0502040204020203" pitchFamily="34" charset="-122"/>
              </a:rPr>
              <a:t>	</a:t>
            </a:r>
            <a:r>
              <a:rPr lang="lt-LT" sz="2800" b="1" dirty="0">
                <a:solidFill>
                  <a:prstClr val="white">
                    <a:lumMod val="75000"/>
                  </a:prstClr>
                </a:solidFill>
                <a:ea typeface="Microsoft YaHei UI Light" panose="020B0502040204020203" pitchFamily="34" charset="-122"/>
              </a:rPr>
              <a:t>automobiliai. </a:t>
            </a:r>
            <a:r>
              <a:rPr lang="lt-LT" sz="2800" b="1" dirty="0">
                <a:solidFill>
                  <a:srgbClr val="1AB1AF"/>
                </a:solidFill>
                <a:ea typeface="Microsoft YaHei UI Light" panose="020B0502040204020203" pitchFamily="34" charset="-122"/>
              </a:rPr>
              <a:t>vartojimas.</a:t>
            </a:r>
            <a:r>
              <a:rPr lang="lt-LT" sz="2800" b="1" dirty="0">
                <a:solidFill>
                  <a:prstClr val="white">
                    <a:lumMod val="75000"/>
                  </a:prstClr>
                </a:solidFill>
                <a:ea typeface="Microsoft YaHei UI Light" panose="020B0502040204020203" pitchFamily="34" charset="-122"/>
              </a:rPr>
              <a:t> būstas</a:t>
            </a:r>
          </a:p>
        </p:txBody>
      </p:sp>
    </p:spTree>
    <p:extLst>
      <p:ext uri="{BB962C8B-B14F-4D97-AF65-F5344CB8AC3E}">
        <p14:creationId xmlns:p14="http://schemas.microsoft.com/office/powerpoint/2010/main" val="28671237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čiū">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1" y="3875308"/>
            <a:ext cx="12192001" cy="1451429"/>
          </a:xfrm>
          <a:prstGeom prst="rect">
            <a:avLst/>
          </a:prstGeom>
          <a:noFill/>
          <a:ln>
            <a:noFill/>
          </a:ln>
        </p:spPr>
        <p:txBody>
          <a:bodyPr wrap="square" rtlCol="0" anchor="ctr">
            <a:noAutofit/>
          </a:bodyPr>
          <a:lstStyle/>
          <a:p>
            <a:pPr marL="1433513" defTabSz="900113"/>
            <a:r>
              <a:rPr lang="lt-LT" sz="2800" b="1" dirty="0">
                <a:solidFill>
                  <a:prstClr val="white">
                    <a:lumMod val="50000"/>
                  </a:prstClr>
                </a:solidFill>
                <a:ea typeface="Microsoft YaHei UI Light" panose="020B0502040204020203" pitchFamily="34" charset="-122"/>
              </a:rPr>
              <a:t>AČIŪ</a:t>
            </a:r>
            <a:r>
              <a:rPr lang="lt-LT" sz="2800" b="1" dirty="0">
                <a:solidFill>
                  <a:srgbClr val="1AB1AF"/>
                </a:solidFill>
                <a:ea typeface="Microsoft YaHei UI Light" panose="020B0502040204020203" pitchFamily="34" charset="-122"/>
              </a:rPr>
              <a:t>	</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Tree>
    <p:extLst>
      <p:ext uri="{BB962C8B-B14F-4D97-AF65-F5344CB8AC3E}">
        <p14:creationId xmlns:p14="http://schemas.microsoft.com/office/powerpoint/2010/main" val="19868240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Ačiū pasiūlym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5" name="TextBox 4"/>
          <p:cNvSpPr txBox="1"/>
          <p:nvPr userDrawn="1"/>
        </p:nvSpPr>
        <p:spPr>
          <a:xfrm>
            <a:off x="1614754" y="3877994"/>
            <a:ext cx="4230914" cy="738664"/>
          </a:xfrm>
          <a:prstGeom prst="rect">
            <a:avLst/>
          </a:prstGeom>
          <a:noFill/>
        </p:spPr>
        <p:txBody>
          <a:bodyPr wrap="square" rtlCol="0">
            <a:spAutoFit/>
          </a:bodyPr>
          <a:lstStyle/>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UAB Spinter tyrimai </a:t>
            </a:r>
            <a:b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b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info@spinter.lt</a:t>
            </a:r>
          </a:p>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tel. 863720595</a:t>
            </a:r>
          </a:p>
        </p:txBody>
      </p:sp>
      <p:sp>
        <p:nvSpPr>
          <p:cNvPr id="8" name="TextBox 7"/>
          <p:cNvSpPr txBox="1"/>
          <p:nvPr userDrawn="1"/>
        </p:nvSpPr>
        <p:spPr>
          <a:xfrm>
            <a:off x="1614754" y="2105561"/>
            <a:ext cx="4453466" cy="1323439"/>
          </a:xfrm>
          <a:prstGeom prst="rect">
            <a:avLst/>
          </a:prstGeom>
          <a:noFill/>
        </p:spPr>
        <p:txBody>
          <a:bodyPr wrap="square" rtlCol="0">
            <a:spAutoFit/>
          </a:bodyPr>
          <a:lstStyle/>
          <a:p>
            <a:r>
              <a:rPr lang="lt-LT" sz="4000" dirty="0">
                <a:solidFill>
                  <a:prstClr val="white"/>
                </a:solidFill>
                <a:ea typeface="Microsoft YaHei UI Light" panose="020B0502040204020203" pitchFamily="34" charset="-122"/>
                <a:cs typeface="Open Sans" panose="020B0606030504020204" pitchFamily="34" charset="0"/>
              </a:rPr>
              <a:t>Kontaktinė informacija</a:t>
            </a:r>
          </a:p>
        </p:txBody>
      </p:sp>
    </p:spTree>
    <p:extLst>
      <p:ext uri="{BB962C8B-B14F-4D97-AF65-F5344CB8AC3E}">
        <p14:creationId xmlns:p14="http://schemas.microsoft.com/office/powerpoint/2010/main" val="28340374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Ačiū">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a:off x="-1" y="3875308"/>
            <a:ext cx="12192001" cy="1451429"/>
          </a:xfrm>
          <a:prstGeom prst="rect">
            <a:avLst/>
          </a:prstGeom>
          <a:solidFill>
            <a:schemeClr val="bg1">
              <a:lumMod val="75000"/>
              <a:alpha val="95000"/>
            </a:schemeClr>
          </a:solidFill>
          <a:ln>
            <a:noFill/>
          </a:ln>
        </p:spPr>
        <p:txBody>
          <a:bodyPr wrap="square" rtlCol="0" anchor="ctr">
            <a:noAutofit/>
          </a:bodyPr>
          <a:lstStyle/>
          <a:p>
            <a:pPr marL="9682163" defTabSz="538163"/>
            <a:r>
              <a:rPr lang="lt-LT" sz="2800" b="1" dirty="0">
                <a:solidFill>
                  <a:srgbClr val="1AB1AF"/>
                </a:solidFill>
                <a:ea typeface="Microsoft YaHei UI Light" panose="020B0502040204020203" pitchFamily="34" charset="-122"/>
              </a:rPr>
              <a:t>AČIŪ	</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Tree>
    <p:extLst>
      <p:ext uri="{BB962C8B-B14F-4D97-AF65-F5344CB8AC3E}">
        <p14:creationId xmlns:p14="http://schemas.microsoft.com/office/powerpoint/2010/main" val="3068870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kst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50912" y="1610465"/>
            <a:ext cx="5412860" cy="4351338"/>
          </a:xfrm>
        </p:spPr>
        <p:txBody>
          <a:bodyPr wrap="square">
            <a:noAutofit/>
          </a:bodyPr>
          <a:lstStyle>
            <a:lvl1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a:p>
            <a:pPr lvl="0"/>
            <a:endParaRPr lang="lt-LT" noProof="0" dirty="0"/>
          </a:p>
          <a:p>
            <a:pPr lvl="0"/>
            <a:r>
              <a:rPr lang="lt-LT" noProof="0" dirty="0"/>
              <a:t>TEKSTAS</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noProof="0" smtClean="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rPr>
              <a:t>‹#›</a:t>
            </a:fld>
            <a:endParaRPr lang="lt-LT" b="1" noProof="0" dirty="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365125"/>
            <a:ext cx="9730107" cy="1151703"/>
          </a:xfrm>
        </p:spPr>
        <p:txBody>
          <a:bodyPr>
            <a:normAutofit/>
          </a:bodyPr>
          <a:lstStyle>
            <a:lvl1pPr>
              <a:defRPr sz="3200">
                <a:solidFill>
                  <a:schemeClr val="accent2"/>
                </a:solidFill>
                <a:latin typeface="Microsoft YaHei UI Light" panose="020B0502040204020203" pitchFamily="34" charset="-122"/>
                <a:ea typeface="Microsoft YaHei UI Light" panose="020B0502040204020203" pitchFamily="34" charset="-122"/>
              </a:defRPr>
            </a:lvl1pPr>
          </a:lstStyle>
          <a:p>
            <a:r>
              <a:rPr lang="lt-LT" noProof="0" dirty="0"/>
              <a:t>TEKSTAS</a:t>
            </a:r>
          </a:p>
        </p:txBody>
      </p:sp>
      <p:sp>
        <p:nvSpPr>
          <p:cNvPr id="18" name="Content Placeholder 2"/>
          <p:cNvSpPr>
            <a:spLocks noGrp="1"/>
          </p:cNvSpPr>
          <p:nvPr>
            <p:ph sz="half" idx="10" hasCustomPrompt="1"/>
          </p:nvPr>
        </p:nvSpPr>
        <p:spPr>
          <a:xfrm>
            <a:off x="6358842" y="1612253"/>
            <a:ext cx="5412860" cy="4347483"/>
          </a:xfrm>
        </p:spPr>
        <p:txBody>
          <a:bodyPr>
            <a:noAutofit/>
          </a:bodyPr>
          <a:lstStyle>
            <a:lvl1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a:p>
            <a:pPr lvl="0"/>
            <a:endParaRPr lang="lt-LT" noProof="0" dirty="0"/>
          </a:p>
          <a:p>
            <a:pPr lvl="0"/>
            <a:r>
              <a:rPr lang="lt-LT" noProof="0" dirty="0"/>
              <a:t>TEKSTAS</a:t>
            </a:r>
          </a:p>
        </p:txBody>
      </p:sp>
    </p:spTree>
    <p:extLst>
      <p:ext uri="{BB962C8B-B14F-4D97-AF65-F5344CB8AC3E}">
        <p14:creationId xmlns:p14="http://schemas.microsoft.com/office/powerpoint/2010/main" val="846786378"/>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švad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C7D50FC-5B6F-4BFB-8B78-86312974CD1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1C3E9D6D-0228-410A-9F8A-2EDA8BE3E03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5" name="TextBox 4">
            <a:extLst>
              <a:ext uri="{FF2B5EF4-FFF2-40B4-BE49-F238E27FC236}">
                <a16:creationId xmlns:a16="http://schemas.microsoft.com/office/drawing/2014/main" id="{E8B0AACC-85AD-4ADB-AB9D-746424B6FA58}"/>
              </a:ext>
            </a:extLst>
          </p:cNvPr>
          <p:cNvSpPr txBox="1"/>
          <p:nvPr userDrawn="1"/>
        </p:nvSpPr>
        <p:spPr>
          <a:xfrm>
            <a:off x="-1" y="3875308"/>
            <a:ext cx="12192001" cy="1451429"/>
          </a:xfrm>
          <a:prstGeom prst="rect">
            <a:avLst/>
          </a:prstGeom>
          <a:solidFill>
            <a:srgbClr val="FFFFFF">
              <a:alpha val="94902"/>
            </a:srgbClr>
          </a:solidFill>
        </p:spPr>
        <p:txBody>
          <a:bodyPr wrap="square" rtlCol="0" anchor="ctr">
            <a:noAutofit/>
          </a:bodyPr>
          <a:lstStyle/>
          <a:p>
            <a:r>
              <a:rPr lang="lt-LT" sz="2800" b="1" dirty="0">
                <a:solidFill>
                  <a:srgbClr val="1AB1AF"/>
                </a:solidFill>
                <a:ea typeface="Microsoft YaHei UI Light" panose="020B0502040204020203" pitchFamily="34" charset="-122"/>
              </a:rPr>
              <a:t>	IŠVADOS</a:t>
            </a:r>
          </a:p>
        </p:txBody>
      </p:sp>
    </p:spTree>
    <p:extLst>
      <p:ext uri="{BB962C8B-B14F-4D97-AF65-F5344CB8AC3E}">
        <p14:creationId xmlns:p14="http://schemas.microsoft.com/office/powerpoint/2010/main" val="3629046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etodika">
    <p:bg>
      <p:bgRef idx="1001">
        <a:schemeClr val="bg1"/>
      </p:bgRef>
    </p:bg>
    <p:spTree>
      <p:nvGrpSpPr>
        <p:cNvPr id="1" name=""/>
        <p:cNvGrpSpPr/>
        <p:nvPr/>
      </p:nvGrpSpPr>
      <p:grpSpPr>
        <a:xfrm>
          <a:off x="0" y="0"/>
          <a:ext cx="0" cy="0"/>
          <a:chOff x="0" y="0"/>
          <a:chExt cx="0" cy="0"/>
        </a:xfrm>
      </p:grpSpPr>
      <p:pic>
        <p:nvPicPr>
          <p:cNvPr id="27136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7" name="TextBox 6"/>
          <p:cNvSpPr txBox="1"/>
          <p:nvPr userDrawn="1"/>
        </p:nvSpPr>
        <p:spPr>
          <a:xfrm>
            <a:off x="-1" y="3875308"/>
            <a:ext cx="12192001" cy="1451429"/>
          </a:xfrm>
          <a:prstGeom prst="rect">
            <a:avLst/>
          </a:prstGeom>
          <a:solidFill>
            <a:srgbClr val="FFFFFF">
              <a:alpha val="89804"/>
            </a:srgbClr>
          </a:solidFill>
        </p:spPr>
        <p:txBody>
          <a:bodyPr wrap="square" rtlCol="0" anchor="ctr">
            <a:noAutofit/>
          </a:bodyPr>
          <a:lstStyle/>
          <a:p>
            <a:r>
              <a:rPr lang="lt-LT" sz="2800" b="1" dirty="0">
                <a:solidFill>
                  <a:srgbClr val="1AB1AF"/>
                </a:solidFill>
                <a:ea typeface="Microsoft YaHei UI Light" panose="020B0502040204020203" pitchFamily="34" charset="-122"/>
              </a:rPr>
              <a:t>	METODIKA</a:t>
            </a:r>
          </a:p>
        </p:txBody>
      </p:sp>
    </p:spTree>
    <p:extLst>
      <p:ext uri="{BB962C8B-B14F-4D97-AF65-F5344CB8AC3E}">
        <p14:creationId xmlns:p14="http://schemas.microsoft.com/office/powerpoint/2010/main" val="380840596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Grafikas">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225462" y="1513645"/>
            <a:ext cx="9736580" cy="293639"/>
          </a:xfrm>
        </p:spPr>
        <p:txBody>
          <a:bodyPr wrap="square">
            <a:noAutofit/>
          </a:bodyPr>
          <a:lstStyle>
            <a:lvl1pPr marL="0" indent="0" algn="just">
              <a:lnSpc>
                <a:spcPct val="100000"/>
              </a:lnSpc>
              <a:spcBef>
                <a:spcPts val="0"/>
              </a:spcBef>
              <a:buClr>
                <a:schemeClr val="accent2"/>
              </a:buClr>
              <a:buNone/>
              <a:defRPr sz="1200" i="1" baseline="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 &lt;kausimas&gt;</a:t>
            </a:r>
          </a:p>
        </p:txBody>
      </p:sp>
      <p:pic>
        <p:nvPicPr>
          <p:cNvPr id="8" name="Picture 7"/>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9" name="TextBox 8"/>
          <p:cNvSpPr txBox="1"/>
          <p:nvPr userDrawn="1"/>
        </p:nvSpPr>
        <p:spPr>
          <a:xfrm>
            <a:off x="9671130" y="6140127"/>
            <a:ext cx="588442" cy="369332"/>
          </a:xfrm>
          <a:prstGeom prst="rect">
            <a:avLst/>
          </a:prstGeom>
          <a:noFill/>
        </p:spPr>
        <p:txBody>
          <a:bodyPr wrap="square" rtlCol="0">
            <a:spAutoFit/>
          </a:bodyPr>
          <a:lstStyle/>
          <a:p>
            <a:fld id="{EA3F95AD-BCAB-4452-93F0-3B043E474EF5}" type="slidenum">
              <a:rPr lang="lt-LT" b="1" noProof="0" smtClean="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rPr>
              <a:t>‹#›</a:t>
            </a:fld>
            <a:endParaRPr lang="lt-LT" b="1" noProof="0" dirty="0">
              <a:solidFill>
                <a:prstClr val="white">
                  <a:lumMod val="75000"/>
                </a:prstClr>
              </a:solidFill>
              <a:latin typeface="Microsoft YaHei UI Light" panose="020B0502040204020203" pitchFamily="34" charset="-122"/>
              <a:ea typeface="Microsoft YaHei UI Light" panose="020B0502040204020203" pitchFamily="34" charset="-122"/>
              <a:cs typeface="Open Sans" panose="020B0606030504020204" pitchFamily="34" charset="0"/>
            </a:endParaRPr>
          </a:p>
        </p:txBody>
      </p:sp>
      <p:sp>
        <p:nvSpPr>
          <p:cNvPr id="14" name="Title 13"/>
          <p:cNvSpPr>
            <a:spLocks noGrp="1"/>
          </p:cNvSpPr>
          <p:nvPr>
            <p:ph type="title" hasCustomPrompt="1"/>
          </p:nvPr>
        </p:nvSpPr>
        <p:spPr>
          <a:xfrm>
            <a:off x="1221178" y="365125"/>
            <a:ext cx="9730107" cy="1151703"/>
          </a:xfrm>
        </p:spPr>
        <p:txBody>
          <a:bodyPr>
            <a:normAutofit/>
          </a:bodyPr>
          <a:lstStyle>
            <a:lvl1pPr>
              <a:defRPr sz="2600">
                <a:solidFill>
                  <a:schemeClr val="accent2"/>
                </a:solidFill>
                <a:latin typeface="Microsoft YaHei UI Light" panose="020B0502040204020203" pitchFamily="34" charset="-122"/>
                <a:ea typeface="Microsoft YaHei UI Light" panose="020B0502040204020203" pitchFamily="34" charset="-122"/>
              </a:defRPr>
            </a:lvl1pPr>
          </a:lstStyle>
          <a:p>
            <a:r>
              <a:rPr lang="lt-LT" noProof="0" dirty="0"/>
              <a:t>TEKSTAS</a:t>
            </a:r>
          </a:p>
        </p:txBody>
      </p:sp>
      <p:sp>
        <p:nvSpPr>
          <p:cNvPr id="18" name="Content Placeholder 2"/>
          <p:cNvSpPr>
            <a:spLocks noGrp="1"/>
          </p:cNvSpPr>
          <p:nvPr>
            <p:ph sz="half" idx="10" hasCustomPrompt="1"/>
          </p:nvPr>
        </p:nvSpPr>
        <p:spPr>
          <a:xfrm>
            <a:off x="8709862" y="1828800"/>
            <a:ext cx="2819709" cy="4130936"/>
          </a:xfrm>
        </p:spPr>
        <p:txBody>
          <a:bodyPr>
            <a:noAutofit/>
          </a:bodyPr>
          <a:lstStyle>
            <a:lvl1pPr marL="0" indent="0" algn="just">
              <a:lnSpc>
                <a:spcPct val="100000"/>
              </a:lnSpc>
              <a:spcBef>
                <a:spcPts val="0"/>
              </a:spcBef>
              <a:buClr>
                <a:schemeClr val="accent2"/>
              </a:buClr>
              <a:buNone/>
              <a:defRPr sz="11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algn="just">
              <a:lnSpc>
                <a:spcPct val="100000"/>
              </a:lnSpc>
              <a:spcBef>
                <a:spcPts val="0"/>
              </a:spcBef>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Tekstas</a:t>
            </a:r>
          </a:p>
          <a:p>
            <a:pPr lvl="0"/>
            <a:endParaRPr lang="lt-LT" noProof="0" dirty="0"/>
          </a:p>
          <a:p>
            <a:pPr lvl="0"/>
            <a:r>
              <a:rPr lang="lt-LT" noProof="0" dirty="0"/>
              <a:t>Tekstas</a:t>
            </a:r>
          </a:p>
        </p:txBody>
      </p:sp>
      <p:sp>
        <p:nvSpPr>
          <p:cNvPr id="7" name="Content Placeholder 2"/>
          <p:cNvSpPr>
            <a:spLocks noGrp="1"/>
          </p:cNvSpPr>
          <p:nvPr>
            <p:ph sz="half" idx="11" hasCustomPrompt="1"/>
          </p:nvPr>
        </p:nvSpPr>
        <p:spPr>
          <a:xfrm>
            <a:off x="1238008" y="1805899"/>
            <a:ext cx="1214736" cy="293639"/>
          </a:xfrm>
        </p:spPr>
        <p:txBody>
          <a:bodyPr wrap="square">
            <a:noAutofit/>
          </a:bodyPr>
          <a:lstStyle>
            <a:lvl1pPr marL="0" indent="0" algn="just">
              <a:lnSpc>
                <a:spcPct val="100000"/>
              </a:lnSpc>
              <a:spcBef>
                <a:spcPts val="0"/>
              </a:spcBef>
              <a:buClr>
                <a:schemeClr val="accent2"/>
              </a:buClr>
              <a:buNone/>
              <a:defRPr sz="1000" b="1" i="0" baseline="0">
                <a:solidFill>
                  <a:schemeClr val="tx1"/>
                </a:solidFill>
                <a:latin typeface="Microsoft YaHei UI Light" panose="020B0502040204020203" pitchFamily="34" charset="-122"/>
                <a:ea typeface="Microsoft YaHei UI Light" panose="020B0502040204020203" pitchFamily="34" charset="-122"/>
              </a:defRPr>
            </a:lvl1pPr>
            <a:lvl2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2pPr>
            <a:lvl3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3pPr>
            <a:lvl4pPr>
              <a:buClr>
                <a:schemeClr val="accent2"/>
              </a:buClr>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4pPr>
            <a:lvl5pPr marL="1828800" indent="0" algn="just">
              <a:lnSpc>
                <a:spcPct val="100000"/>
              </a:lnSpc>
              <a:spcBef>
                <a:spcPts val="0"/>
              </a:spcBef>
              <a:buClr>
                <a:schemeClr val="accent2"/>
              </a:buClr>
              <a:buNone/>
              <a:defRPr sz="1400">
                <a:solidFill>
                  <a:schemeClr val="tx1">
                    <a:lumMod val="65000"/>
                    <a:lumOff val="35000"/>
                  </a:schemeClr>
                </a:solidFill>
                <a:latin typeface="Microsoft YaHei UI Light" panose="020B0502040204020203" pitchFamily="34" charset="-122"/>
                <a:ea typeface="Microsoft YaHei UI Light" panose="020B0502040204020203" pitchFamily="34" charset="-122"/>
              </a:defRPr>
            </a:lvl5pPr>
          </a:lstStyle>
          <a:p>
            <a:pPr lvl="0"/>
            <a:r>
              <a:rPr lang="lt-LT" noProof="0" dirty="0"/>
              <a:t>Imties dydis</a:t>
            </a:r>
          </a:p>
        </p:txBody>
      </p:sp>
    </p:spTree>
    <p:extLst>
      <p:ext uri="{BB962C8B-B14F-4D97-AF65-F5344CB8AC3E}">
        <p14:creationId xmlns:p14="http://schemas.microsoft.com/office/powerpoint/2010/main" val="3340057400"/>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zultatai">
    <p:bg>
      <p:bgRef idx="1001">
        <a:schemeClr val="bg1"/>
      </p:bgRef>
    </p:bg>
    <p:spTree>
      <p:nvGrpSpPr>
        <p:cNvPr id="1" name=""/>
        <p:cNvGrpSpPr/>
        <p:nvPr/>
      </p:nvGrpSpPr>
      <p:grpSpPr>
        <a:xfrm>
          <a:off x="0" y="0"/>
          <a:ext cx="0" cy="0"/>
          <a:chOff x="0" y="0"/>
          <a:chExt cx="0" cy="0"/>
        </a:xfrm>
      </p:grpSpPr>
      <p:pic>
        <p:nvPicPr>
          <p:cNvPr id="27238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7" name="TextBox 6"/>
          <p:cNvSpPr txBox="1"/>
          <p:nvPr userDrawn="1"/>
        </p:nvSpPr>
        <p:spPr>
          <a:xfrm>
            <a:off x="-1" y="3875308"/>
            <a:ext cx="12192001" cy="1451429"/>
          </a:xfrm>
          <a:prstGeom prst="rect">
            <a:avLst/>
          </a:prstGeom>
          <a:solidFill>
            <a:srgbClr val="FFFFFF">
              <a:alpha val="89804"/>
            </a:srgbClr>
          </a:solidFill>
        </p:spPr>
        <p:txBody>
          <a:bodyPr wrap="square" rtlCol="0" anchor="ctr">
            <a:noAutofit/>
          </a:bodyPr>
          <a:lstStyle/>
          <a:p>
            <a:r>
              <a:rPr lang="lt-LT" sz="2800" b="1" dirty="0">
                <a:solidFill>
                  <a:srgbClr val="1AB1AF"/>
                </a:solidFill>
                <a:ea typeface="Microsoft YaHei UI Light" panose="020B0502040204020203" pitchFamily="34" charset="-122"/>
              </a:rPr>
              <a:t>	REZULTATAI</a:t>
            </a:r>
          </a:p>
        </p:txBody>
      </p:sp>
    </p:spTree>
    <p:extLst>
      <p:ext uri="{BB962C8B-B14F-4D97-AF65-F5344CB8AC3E}">
        <p14:creationId xmlns:p14="http://schemas.microsoft.com/office/powerpoint/2010/main" val="256555821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Ačiū pasiūlymas">
    <p:bg>
      <p:bgRef idx="1001">
        <a:schemeClr val="bg1"/>
      </p:bgRef>
    </p:bg>
    <p:spTree>
      <p:nvGrpSpPr>
        <p:cNvPr id="1" name=""/>
        <p:cNvGrpSpPr/>
        <p:nvPr/>
      </p:nvGrpSpPr>
      <p:grpSpPr>
        <a:xfrm>
          <a:off x="0" y="0"/>
          <a:ext cx="0" cy="0"/>
          <a:chOff x="0" y="0"/>
          <a:chExt cx="0" cy="0"/>
        </a:xfrm>
      </p:grpSpPr>
      <p:pic>
        <p:nvPicPr>
          <p:cNvPr id="27341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5" name="TextBox 4"/>
          <p:cNvSpPr txBox="1"/>
          <p:nvPr userDrawn="1"/>
        </p:nvSpPr>
        <p:spPr>
          <a:xfrm>
            <a:off x="1614754" y="3877994"/>
            <a:ext cx="4230914" cy="738664"/>
          </a:xfrm>
          <a:prstGeom prst="rect">
            <a:avLst/>
          </a:prstGeom>
          <a:noFill/>
        </p:spPr>
        <p:txBody>
          <a:bodyPr wrap="square" rtlCol="0">
            <a:spAutoFit/>
          </a:bodyPr>
          <a:lstStyle/>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UAB Spinter tyrimai </a:t>
            </a:r>
            <a:b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br>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info@spinter.lt</a:t>
            </a:r>
          </a:p>
          <a:p>
            <a:r>
              <a:rPr lang="lt-LT" sz="1400" dirty="0">
                <a:solidFill>
                  <a:prstClr val="white"/>
                </a:solidFill>
                <a:latin typeface="Yu Gothic UI Semilight" panose="020B0400000000000000" pitchFamily="34" charset="-128"/>
                <a:ea typeface="Yu Gothic UI Semilight" panose="020B0400000000000000" pitchFamily="34" charset="-128"/>
                <a:cs typeface="Open Sans" panose="020B0606030504020204" pitchFamily="34" charset="0"/>
              </a:rPr>
              <a:t>tel. 863720595</a:t>
            </a:r>
          </a:p>
        </p:txBody>
      </p:sp>
      <p:sp>
        <p:nvSpPr>
          <p:cNvPr id="8" name="TextBox 7"/>
          <p:cNvSpPr txBox="1"/>
          <p:nvPr userDrawn="1"/>
        </p:nvSpPr>
        <p:spPr>
          <a:xfrm>
            <a:off x="1614754" y="2105561"/>
            <a:ext cx="4453466" cy="1323439"/>
          </a:xfrm>
          <a:prstGeom prst="rect">
            <a:avLst/>
          </a:prstGeom>
          <a:noFill/>
        </p:spPr>
        <p:txBody>
          <a:bodyPr wrap="square" rtlCol="0">
            <a:spAutoFit/>
          </a:bodyPr>
          <a:lstStyle/>
          <a:p>
            <a:r>
              <a:rPr lang="lt-LT" sz="4000" dirty="0">
                <a:solidFill>
                  <a:prstClr val="white"/>
                </a:solidFill>
                <a:ea typeface="Microsoft YaHei UI Light" panose="020B0502040204020203" pitchFamily="34" charset="-122"/>
                <a:cs typeface="Open Sans" panose="020B0606030504020204" pitchFamily="34" charset="0"/>
              </a:rPr>
              <a:t>Kontaktinė informacija</a:t>
            </a:r>
          </a:p>
        </p:txBody>
      </p:sp>
    </p:spTree>
    <p:extLst>
      <p:ext uri="{BB962C8B-B14F-4D97-AF65-F5344CB8AC3E}">
        <p14:creationId xmlns:p14="http://schemas.microsoft.com/office/powerpoint/2010/main" val="298030665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ulinis lap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24856" y="2738933"/>
            <a:ext cx="5297919" cy="1569660"/>
          </a:xfrm>
        </p:spPr>
        <p:txBody>
          <a:bodyPr>
            <a:spAutoFit/>
          </a:bodyPr>
          <a:lstStyle>
            <a:lvl1pPr algn="ctr">
              <a:lnSpc>
                <a:spcPct val="100000"/>
              </a:lnSpc>
              <a:defRPr sz="3200">
                <a:solidFill>
                  <a:schemeClr val="tx1">
                    <a:lumMod val="50000"/>
                    <a:lumOff val="50000"/>
                  </a:schemeClr>
                </a:solidFill>
                <a:latin typeface="Microsoft YaHei UI Light" panose="020B0502040204020203" pitchFamily="34" charset="-122"/>
                <a:ea typeface="Microsoft YaHei UI Light" panose="020B0502040204020203" pitchFamily="34" charset="-122"/>
              </a:defRPr>
            </a:lvl1pPr>
          </a:lstStyle>
          <a:p>
            <a:r>
              <a:rPr lang="lt-LT" altLang="lt-LT" sz="3200" dirty="0">
                <a:solidFill>
                  <a:srgbClr val="7F7F7F"/>
                </a:solidFill>
                <a:latin typeface="Microsoft YaHei UI Light" panose="020B0502040204020203" pitchFamily="34" charset="-122"/>
                <a:ea typeface="Microsoft YaHei UI Light" panose="020B0502040204020203" pitchFamily="34" charset="-122"/>
                <a:cs typeface="+mj-cs"/>
              </a:rPr>
              <a:t>ŠALIES GYVENTOJŲ NUOMONĖS TYRIMAS DĖL ...............</a:t>
            </a:r>
            <a:endParaRPr lang="lt-LT" sz="3200" spc="300" dirty="0">
              <a:solidFill>
                <a:schemeClr val="bg1">
                  <a:lumMod val="50000"/>
                </a:schemeClr>
              </a:solidFill>
              <a:latin typeface="Microsoft YaHei UI Light" panose="020B0502040204020203" pitchFamily="34" charset="-122"/>
              <a:ea typeface="Microsoft YaHei UI Light" panose="020B0502040204020203" pitchFamily="34" charset="-122"/>
            </a:endParaRPr>
          </a:p>
        </p:txBody>
      </p:sp>
      <p:sp>
        <p:nvSpPr>
          <p:cNvPr id="7" name="TextBox 6"/>
          <p:cNvSpPr txBox="1"/>
          <p:nvPr userDrawn="1"/>
        </p:nvSpPr>
        <p:spPr>
          <a:xfrm>
            <a:off x="8072807" y="4656387"/>
            <a:ext cx="2123017" cy="307777"/>
          </a:xfrm>
          <a:prstGeom prst="rect">
            <a:avLst/>
          </a:prstGeom>
          <a:noFill/>
        </p:spPr>
        <p:txBody>
          <a:bodyPr wrap="square" rtlCol="0">
            <a:spAutoFit/>
          </a:bodyPr>
          <a:lstStyle/>
          <a:p>
            <a:r>
              <a:rPr lang="lt-LT" sz="1400" b="1" dirty="0">
                <a:solidFill>
                  <a:prstClr val="black">
                    <a:lumMod val="50000"/>
                    <a:lumOff val="50000"/>
                  </a:prstClr>
                </a:solidFill>
                <a:ea typeface="Microsoft YaHei UI Light" panose="020B0502040204020203" pitchFamily="34" charset="-122"/>
                <a:cs typeface="Open Sans" panose="020B0606030504020204" pitchFamily="34" charset="0"/>
              </a:rPr>
              <a:t>vykdytojas</a:t>
            </a:r>
          </a:p>
        </p:txBody>
      </p:sp>
      <p:sp>
        <p:nvSpPr>
          <p:cNvPr id="8" name="TextBox 7"/>
          <p:cNvSpPr txBox="1"/>
          <p:nvPr userDrawn="1"/>
        </p:nvSpPr>
        <p:spPr>
          <a:xfrm>
            <a:off x="8072808" y="3384973"/>
            <a:ext cx="2123017" cy="307777"/>
          </a:xfrm>
          <a:prstGeom prst="rect">
            <a:avLst/>
          </a:prstGeom>
          <a:noFill/>
        </p:spPr>
        <p:txBody>
          <a:bodyPr wrap="square" rtlCol="0">
            <a:spAutoFit/>
          </a:bodyPr>
          <a:lstStyle/>
          <a:p>
            <a:r>
              <a:rPr lang="lt-LT" sz="1400" b="1" dirty="0">
                <a:solidFill>
                  <a:prstClr val="black">
                    <a:lumMod val="50000"/>
                    <a:lumOff val="50000"/>
                  </a:prstClr>
                </a:solidFill>
                <a:ea typeface="Microsoft YaHei UI Light" panose="020B0502040204020203" pitchFamily="34" charset="-122"/>
                <a:cs typeface="Open Sans" panose="020B0606030504020204" pitchFamily="34" charset="0"/>
              </a:rPr>
              <a:t>užsakovas</a:t>
            </a:r>
          </a:p>
        </p:txBody>
      </p:sp>
      <p:pic>
        <p:nvPicPr>
          <p:cNvPr id="10" name="Picture 3"/>
          <p:cNvPicPr>
            <a:picLocks noChangeAspect="1" noChangeArrowheads="1"/>
          </p:cNvPicPr>
          <p:nvPr userDrawn="1"/>
        </p:nvPicPr>
        <p:blipFill>
          <a:blip r:embed="rId2">
            <a:grayscl/>
            <a:extLst>
              <a:ext uri="{28A0092B-C50C-407E-A947-70E740481C1C}">
                <a14:useLocalDpi xmlns:a14="http://schemas.microsoft.com/office/drawing/2010/main" val="0"/>
              </a:ext>
            </a:extLst>
          </a:blip>
          <a:srcRect/>
          <a:stretch>
            <a:fillRect/>
          </a:stretch>
        </p:blipFill>
        <p:spPr bwMode="auto">
          <a:xfrm>
            <a:off x="1938110" y="5997487"/>
            <a:ext cx="1771650" cy="57150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userDrawn="1"/>
        </p:nvCxnSpPr>
        <p:spPr>
          <a:xfrm>
            <a:off x="7579867" y="1655522"/>
            <a:ext cx="0" cy="3513282"/>
          </a:xfrm>
          <a:prstGeom prst="line">
            <a:avLst/>
          </a:prstGeom>
          <a:ln/>
        </p:spPr>
        <p:style>
          <a:lnRef idx="1">
            <a:schemeClr val="accent3"/>
          </a:lnRef>
          <a:fillRef idx="0">
            <a:schemeClr val="accent3"/>
          </a:fillRef>
          <a:effectRef idx="0">
            <a:schemeClr val="accent3"/>
          </a:effectRef>
          <a:fontRef idx="minor">
            <a:schemeClr val="tx1"/>
          </a:fontRef>
        </p:style>
      </p:cxn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79460" y="5047594"/>
            <a:ext cx="2574760" cy="387266"/>
          </a:xfrm>
          <a:prstGeom prst="rect">
            <a:avLst/>
          </a:prstGeom>
        </p:spPr>
      </p:pic>
      <p:pic>
        <p:nvPicPr>
          <p:cNvPr id="11" name="Picture 10">
            <a:extLst>
              <a:ext uri="{FF2B5EF4-FFF2-40B4-BE49-F238E27FC236}">
                <a16:creationId xmlns:a16="http://schemas.microsoft.com/office/drawing/2014/main" id="{08D1488B-EA24-40BC-8178-9E28821EE18E}"/>
              </a:ext>
            </a:extLst>
          </p:cNvPr>
          <p:cNvPicPr>
            <a:picLocks noChangeAspect="1"/>
          </p:cNvPicPr>
          <p:nvPr userDrawn="1"/>
        </p:nvPicPr>
        <p:blipFill>
          <a:blip r:embed="rId4"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510972" y="6121723"/>
            <a:ext cx="1344008" cy="395069"/>
          </a:xfrm>
          <a:prstGeom prst="rect">
            <a:avLst/>
          </a:prstGeom>
        </p:spPr>
      </p:pic>
    </p:spTree>
    <p:extLst>
      <p:ext uri="{BB962C8B-B14F-4D97-AF65-F5344CB8AC3E}">
        <p14:creationId xmlns:p14="http://schemas.microsoft.com/office/powerpoint/2010/main" val="4087539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todi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97E1D5-DEF3-49FC-807B-3370E2F33B32}"/>
              </a:ext>
            </a:extLst>
          </p:cNvPr>
          <p:cNvPicPr>
            <a:picLocks noChangeAspect="1"/>
          </p:cNvPicPr>
          <p:nvPr userDrawn="1"/>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t="5268" b="10357"/>
          <a:stretch/>
        </p:blipFill>
        <p:spPr>
          <a:xfrm>
            <a:off x="1" y="0"/>
            <a:ext cx="12192000" cy="6858000"/>
          </a:xfrm>
          <a:prstGeom prst="rect">
            <a:avLst/>
          </a:prstGeom>
        </p:spPr>
      </p:pic>
      <p:pic>
        <p:nvPicPr>
          <p:cNvPr id="5" name="Picture 4">
            <a:extLst>
              <a:ext uri="{FF2B5EF4-FFF2-40B4-BE49-F238E27FC236}">
                <a16:creationId xmlns:a16="http://schemas.microsoft.com/office/drawing/2014/main" id="{0032ABC8-34B6-464D-A116-8C98A34561A9}"/>
              </a:ext>
            </a:extLst>
          </p:cNvPr>
          <p:cNvPicPr>
            <a:picLocks noChangeAspect="1"/>
          </p:cNvPicPr>
          <p:nvPr userDrawn="1"/>
        </p:nvPicPr>
        <p:blipFill>
          <a:blip r:embed="rId5" cstate="print">
            <a:lum bright="70000" contrast="-70000"/>
            <a:extLst>
              <a:ext uri="{28A0092B-C50C-407E-A947-70E740481C1C}">
                <a14:useLocalDpi xmlns:a14="http://schemas.microsoft.com/office/drawing/2010/main" val="0"/>
              </a:ext>
            </a:extLst>
          </a:blip>
          <a:stretch>
            <a:fillRect/>
          </a:stretch>
        </p:blipFill>
        <p:spPr>
          <a:xfrm>
            <a:off x="10110481" y="6222455"/>
            <a:ext cx="1519399" cy="228531"/>
          </a:xfrm>
          <a:prstGeom prst="rect">
            <a:avLst/>
          </a:prstGeom>
        </p:spPr>
      </p:pic>
      <p:sp>
        <p:nvSpPr>
          <p:cNvPr id="8" name="TextBox 7">
            <a:extLst>
              <a:ext uri="{FF2B5EF4-FFF2-40B4-BE49-F238E27FC236}">
                <a16:creationId xmlns:a16="http://schemas.microsoft.com/office/drawing/2014/main" id="{D14DDBA2-848F-4DD8-A2E4-98450F8A85BB}"/>
              </a:ext>
            </a:extLst>
          </p:cNvPr>
          <p:cNvSpPr txBox="1"/>
          <p:nvPr userDrawn="1"/>
        </p:nvSpPr>
        <p:spPr>
          <a:xfrm>
            <a:off x="-1" y="3875308"/>
            <a:ext cx="12192001" cy="1451429"/>
          </a:xfrm>
          <a:prstGeom prst="rect">
            <a:avLst/>
          </a:prstGeom>
          <a:solidFill>
            <a:srgbClr val="FFFFFF">
              <a:alpha val="89804"/>
            </a:srgbClr>
          </a:solidFill>
        </p:spPr>
        <p:txBody>
          <a:bodyPr wrap="square" rtlCol="0" anchor="ctr">
            <a:noAutofit/>
          </a:bodyPr>
          <a:lstStyle/>
          <a:p>
            <a:r>
              <a:rPr lang="lt-LT" sz="2800" b="1" dirty="0">
                <a:solidFill>
                  <a:srgbClr val="1AB1AF"/>
                </a:solidFill>
                <a:ea typeface="Microsoft YaHei UI Light" panose="020B0502040204020203" pitchFamily="34" charset="-122"/>
              </a:rPr>
              <a:t>	METODIKA</a:t>
            </a:r>
          </a:p>
        </p:txBody>
      </p:sp>
    </p:spTree>
    <p:extLst>
      <p:ext uri="{BB962C8B-B14F-4D97-AF65-F5344CB8AC3E}">
        <p14:creationId xmlns:p14="http://schemas.microsoft.com/office/powerpoint/2010/main" val="4053471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1.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0565B">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9501D-10B5-4C35-9186-57D7E6D2288B}" type="slidenum">
              <a:rPr lang="lt-LT" smtClean="0"/>
              <a:t>‹#›</a:t>
            </a:fld>
            <a:endParaRPr lang="lt-LT" dirty="0"/>
          </a:p>
        </p:txBody>
      </p:sp>
      <p:sp>
        <p:nvSpPr>
          <p:cNvPr id="7" name="Date Placeholder 6"/>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601845-0A76-4BF0-AA31-09C1368F3FF7}" type="datetimeFigureOut">
              <a:rPr lang="lt-LT" smtClean="0"/>
              <a:t>2020-12-29</a:t>
            </a:fld>
            <a:endParaRPr lang="lt-LT" dirty="0"/>
          </a:p>
        </p:txBody>
      </p:sp>
    </p:spTree>
    <p:extLst>
      <p:ext uri="{BB962C8B-B14F-4D97-AF65-F5344CB8AC3E}">
        <p14:creationId xmlns:p14="http://schemas.microsoft.com/office/powerpoint/2010/main" val="125477944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10"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9501D-10B5-4C35-9186-57D7E6D2288B}" type="slidenum">
              <a:rPr lang="lt-LT" smtClean="0">
                <a:solidFill>
                  <a:prstClr val="black">
                    <a:tint val="75000"/>
                  </a:prstClr>
                </a:solidFill>
              </a:rPr>
              <a:pPr/>
              <a:t>‹#›</a:t>
            </a:fld>
            <a:endParaRPr lang="lt-LT" dirty="0">
              <a:solidFill>
                <a:prstClr val="black">
                  <a:tint val="75000"/>
                </a:prstClr>
              </a:solidFill>
            </a:endParaRPr>
          </a:p>
        </p:txBody>
      </p:sp>
      <p:sp>
        <p:nvSpPr>
          <p:cNvPr id="7" name="Date Placeholder 6"/>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601845-0A76-4BF0-AA31-09C1368F3FF7}" type="datetimeFigureOut">
              <a:rPr lang="lt-LT" smtClean="0">
                <a:solidFill>
                  <a:prstClr val="black">
                    <a:tint val="75000"/>
                  </a:prstClr>
                </a:solidFill>
              </a:rPr>
              <a:pPr/>
              <a:t>2020-12-29</a:t>
            </a:fld>
            <a:endParaRPr lang="lt-LT" dirty="0">
              <a:solidFill>
                <a:prstClr val="black">
                  <a:tint val="75000"/>
                </a:prstClr>
              </a:solidFill>
            </a:endParaRPr>
          </a:p>
        </p:txBody>
      </p:sp>
      <p:sp>
        <p:nvSpPr>
          <p:cNvPr id="8" name="Rectangle 7">
            <a:extLst>
              <a:ext uri="{FF2B5EF4-FFF2-40B4-BE49-F238E27FC236}">
                <a16:creationId xmlns:a16="http://schemas.microsoft.com/office/drawing/2014/main" id="{E7E47442-F125-4BBC-9F96-4A371A163ED5}"/>
              </a:ext>
            </a:extLst>
          </p:cNvPr>
          <p:cNvSpPr/>
          <p:nvPr userDrawn="1"/>
        </p:nvSpPr>
        <p:spPr>
          <a:xfrm>
            <a:off x="0" y="0"/>
            <a:ext cx="12192000" cy="6858000"/>
          </a:xfrm>
          <a:prstGeom prst="rect">
            <a:avLst/>
          </a:prstGeom>
          <a:solidFill>
            <a:srgbClr val="00565B">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Tree>
    <p:extLst>
      <p:ext uri="{BB962C8B-B14F-4D97-AF65-F5344CB8AC3E}">
        <p14:creationId xmlns:p14="http://schemas.microsoft.com/office/powerpoint/2010/main" val="422324297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0565B">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9501D-10B5-4C35-9186-57D7E6D2288B}" type="slidenum">
              <a:rPr lang="lt-LT" smtClean="0">
                <a:solidFill>
                  <a:prstClr val="black">
                    <a:tint val="75000"/>
                  </a:prstClr>
                </a:solidFill>
              </a:rPr>
              <a:pPr/>
              <a:t>‹#›</a:t>
            </a:fld>
            <a:endParaRPr lang="lt-LT" dirty="0">
              <a:solidFill>
                <a:prstClr val="black">
                  <a:tint val="75000"/>
                </a:prstClr>
              </a:solidFill>
            </a:endParaRPr>
          </a:p>
        </p:txBody>
      </p:sp>
      <p:sp>
        <p:nvSpPr>
          <p:cNvPr id="7" name="Date Placeholder 6"/>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601845-0A76-4BF0-AA31-09C1368F3FF7}" type="datetimeFigureOut">
              <a:rPr lang="lt-LT" smtClean="0">
                <a:solidFill>
                  <a:prstClr val="black">
                    <a:tint val="75000"/>
                  </a:prstClr>
                </a:solidFill>
              </a:rPr>
              <a:pPr/>
              <a:t>2020-12-29</a:t>
            </a:fld>
            <a:endParaRPr lang="lt-LT" dirty="0">
              <a:solidFill>
                <a:prstClr val="black">
                  <a:tint val="75000"/>
                </a:prstClr>
              </a:solidFill>
            </a:endParaRPr>
          </a:p>
        </p:txBody>
      </p:sp>
    </p:spTree>
    <p:extLst>
      <p:ext uri="{BB962C8B-B14F-4D97-AF65-F5344CB8AC3E}">
        <p14:creationId xmlns:p14="http://schemas.microsoft.com/office/powerpoint/2010/main" val="210600676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Macro-Enabled_Worksheet5.xlsm"/><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package" Target="../embeddings/Microsoft_Excel_Macro-Enabled_Worksheet6.xlsm"/><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Excel_Macro-Enabled_Worksheet7.xlsm"/><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package" Target="../embeddings/Microsoft_Excel_Macro-Enabled_Worksheet.xlsm"/><Relationship Id="rId1" Type="http://schemas.openxmlformats.org/officeDocument/2006/relationships/slideLayout" Target="../slideLayouts/slideLayout3.xml"/><Relationship Id="rId5" Type="http://schemas.openxmlformats.org/officeDocument/2006/relationships/image" Target="../media/image25.emf"/><Relationship Id="rId4" Type="http://schemas.openxmlformats.org/officeDocument/2006/relationships/package" Target="../embeddings/Microsoft_Excel_Macro-Enabled_Worksheet1.xlsm"/></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package" Target="../embeddings/Microsoft_Excel_Macro-Enabled_Worksheet2.xlsm"/><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Excel_Macro-Enabled_Worksheet3.xlsm"/><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package" Target="../embeddings/Microsoft_Excel_Macro-Enabled_Worksheet4.xlsm"/><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850" y="2492712"/>
            <a:ext cx="6698511" cy="2062103"/>
          </a:xfrm>
        </p:spPr>
        <p:txBody>
          <a:bodyPr/>
          <a:lstStyle/>
          <a:p>
            <a:r>
              <a:rPr lang="lt-LT" dirty="0"/>
              <a:t>ŽUVININKYSTĖS IR AKVAKULTŪROS SEKTORIAUS SVARBOS IR PRODUKTŲ VARTOJIMO TYRIMAS</a:t>
            </a:r>
            <a:endParaRPr lang="en-GB" dirty="0"/>
          </a:p>
        </p:txBody>
      </p:sp>
      <p:sp>
        <p:nvSpPr>
          <p:cNvPr id="3" name="TextBox 2"/>
          <p:cNvSpPr txBox="1"/>
          <p:nvPr/>
        </p:nvSpPr>
        <p:spPr>
          <a:xfrm>
            <a:off x="3927475" y="6227504"/>
            <a:ext cx="2026792" cy="307777"/>
          </a:xfrm>
          <a:prstGeom prst="rect">
            <a:avLst/>
          </a:prstGeom>
          <a:noFill/>
        </p:spPr>
        <p:txBody>
          <a:bodyPr wrap="square" rtlCol="0">
            <a:spAutoFit/>
          </a:bodyPr>
          <a:lstStyle/>
          <a:p>
            <a:r>
              <a:rPr lang="lt-LT" sz="1400" b="1" dirty="0">
                <a:solidFill>
                  <a:schemeClr val="tx1">
                    <a:lumMod val="50000"/>
                    <a:lumOff val="50000"/>
                  </a:schemeClr>
                </a:solidFill>
                <a:latin typeface="Microsoft YaHei UI Light" panose="020B0502040204020203" pitchFamily="34" charset="-122"/>
                <a:ea typeface="Microsoft YaHei UI Light" panose="020B0502040204020203" pitchFamily="34" charset="-122"/>
                <a:cs typeface="Open Sans" panose="020B0606030504020204" pitchFamily="34" charset="0"/>
              </a:rPr>
              <a:t> 2020 gruodis</a:t>
            </a:r>
          </a:p>
        </p:txBody>
      </p:sp>
      <p:pic>
        <p:nvPicPr>
          <p:cNvPr id="11266" name="Picture 2" descr="C:\Users\User\Downloads\Estep.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31086" y="3686440"/>
            <a:ext cx="2576130" cy="826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289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225462" y="1513645"/>
            <a:ext cx="9736580" cy="476022"/>
          </a:xfrm>
        </p:spPr>
        <p:txBody>
          <a:bodyPr/>
          <a:lstStyle/>
          <a:p>
            <a:pPr lvl="0" fontAlgn="base"/>
            <a:r>
              <a:rPr lang="lt-LT" dirty="0"/>
              <a:t>Kokios rūšies šviežią žuvį dažniausiai perkate? </a:t>
            </a:r>
            <a:endParaRPr lang="en-GB" dirty="0"/>
          </a:p>
        </p:txBody>
      </p:sp>
      <p:sp>
        <p:nvSpPr>
          <p:cNvPr id="2" name="Title 1"/>
          <p:cNvSpPr>
            <a:spLocks noGrp="1"/>
          </p:cNvSpPr>
          <p:nvPr>
            <p:ph type="title"/>
          </p:nvPr>
        </p:nvSpPr>
        <p:spPr>
          <a:xfrm>
            <a:off x="1221178" y="365125"/>
            <a:ext cx="10197936" cy="1151703"/>
          </a:xfrm>
        </p:spPr>
        <p:txBody>
          <a:bodyPr>
            <a:normAutofit/>
          </a:bodyPr>
          <a:lstStyle/>
          <a:p>
            <a:r>
              <a:rPr lang="lt-LT" dirty="0">
                <a:solidFill>
                  <a:srgbClr val="0F9592"/>
                </a:solidFill>
              </a:rPr>
              <a:t>DAŽNIAUSIAI PERKAMOS ŠVIEŽIOS </a:t>
            </a:r>
            <a:r>
              <a:rPr lang="lt-LT" dirty="0">
                <a:solidFill>
                  <a:schemeClr val="accent2">
                    <a:lumMod val="75000"/>
                  </a:schemeClr>
                </a:solidFill>
              </a:rPr>
              <a:t>ŽUVIES RŪŠYS (PROC.)</a:t>
            </a:r>
            <a:endParaRPr lang="lt-LT" i="1" dirty="0">
              <a:solidFill>
                <a:srgbClr val="FF0000"/>
              </a:solidFill>
            </a:endParaRPr>
          </a:p>
        </p:txBody>
      </p:sp>
      <p:sp>
        <p:nvSpPr>
          <p:cNvPr id="5" name="Content Placeholder 4"/>
          <p:cNvSpPr>
            <a:spLocks noGrp="1"/>
          </p:cNvSpPr>
          <p:nvPr>
            <p:ph sz="half" idx="10"/>
          </p:nvPr>
        </p:nvSpPr>
        <p:spPr>
          <a:xfrm>
            <a:off x="8899048" y="2000250"/>
            <a:ext cx="2819709" cy="3959486"/>
          </a:xfrm>
        </p:spPr>
        <p:txBody>
          <a:bodyPr/>
          <a:lstStyle/>
          <a:p>
            <a:pPr algn="l"/>
            <a:r>
              <a:rPr lang="lt-LT" dirty="0"/>
              <a:t>Lašišas dažniausiai renkasi didesnes nei vidutines  pajamas turintys, aukštesnio išsimokslinimo, didžiuosiuose miestuose gyvenantys</a:t>
            </a:r>
            <a:r>
              <a:rPr lang="en-US" dirty="0"/>
              <a:t> </a:t>
            </a:r>
            <a:r>
              <a:rPr lang="lt-LT" dirty="0"/>
              <a:t>respondentai</a:t>
            </a:r>
            <a:r>
              <a:rPr lang="en-US" dirty="0"/>
              <a:t>. </a:t>
            </a:r>
            <a:endParaRPr lang="lt-LT" dirty="0"/>
          </a:p>
          <a:p>
            <a:pPr algn="l"/>
            <a:r>
              <a:rPr lang="en-US" dirty="0" err="1"/>
              <a:t>Karpiai</a:t>
            </a:r>
            <a:r>
              <a:rPr lang="lt-LT" dirty="0"/>
              <a:t>  populiaresni tarp </a:t>
            </a:r>
            <a:r>
              <a:rPr lang="en-US" dirty="0"/>
              <a:t> </a:t>
            </a:r>
            <a:r>
              <a:rPr lang="en-US" dirty="0" err="1"/>
              <a:t>vidurinio</a:t>
            </a:r>
            <a:r>
              <a:rPr lang="en-US" dirty="0"/>
              <a:t> </a:t>
            </a:r>
            <a:r>
              <a:rPr lang="en-US" dirty="0" err="1"/>
              <a:t>ir</a:t>
            </a:r>
            <a:r>
              <a:rPr lang="en-US" dirty="0"/>
              <a:t> </a:t>
            </a:r>
            <a:r>
              <a:rPr lang="en-US" dirty="0" err="1"/>
              <a:t>nebaigto</a:t>
            </a:r>
            <a:r>
              <a:rPr lang="en-US" dirty="0"/>
              <a:t> </a:t>
            </a:r>
            <a:r>
              <a:rPr lang="en-US" dirty="0" err="1"/>
              <a:t>vidurinio</a:t>
            </a:r>
            <a:r>
              <a:rPr lang="en-US" dirty="0"/>
              <a:t> i</a:t>
            </a:r>
            <a:r>
              <a:rPr lang="lt-LT" dirty="0" err="1"/>
              <a:t>šsimokslinimo</a:t>
            </a:r>
            <a:r>
              <a:rPr lang="lt-LT" dirty="0"/>
              <a:t>, 46 m. ir vyresnių vartotojų. </a:t>
            </a:r>
          </a:p>
          <a:p>
            <a:pPr algn="l"/>
            <a:r>
              <a:rPr lang="lt-LT" dirty="0"/>
              <a:t>Upėtakius dažniau renkasi vidurinio išsimokslinimo, 36-45 </a:t>
            </a:r>
            <a:r>
              <a:rPr lang="lt-LT" dirty="0" err="1"/>
              <a:t>m</a:t>
            </a:r>
            <a:r>
              <a:rPr lang="lt-LT" dirty="0"/>
              <a:t>. apklaustieji.</a:t>
            </a:r>
          </a:p>
          <a:p>
            <a:pPr algn="l"/>
            <a:r>
              <a:rPr lang="lt-LT" dirty="0"/>
              <a:t>Lydekas -  </a:t>
            </a:r>
            <a:r>
              <a:rPr lang="en-US" dirty="0"/>
              <a:t>18-25 m. </a:t>
            </a:r>
            <a:r>
              <a:rPr lang="en-US" dirty="0" err="1"/>
              <a:t>respon</a:t>
            </a:r>
            <a:r>
              <a:rPr lang="lt-LT" dirty="0"/>
              <a:t>d</a:t>
            </a:r>
            <a:r>
              <a:rPr lang="en-US" dirty="0" err="1"/>
              <a:t>entai</a:t>
            </a:r>
            <a:r>
              <a:rPr lang="en-US" dirty="0"/>
              <a:t>.</a:t>
            </a:r>
            <a:endParaRPr lang="lt-LT" dirty="0"/>
          </a:p>
        </p:txBody>
      </p:sp>
      <p:sp>
        <p:nvSpPr>
          <p:cNvPr id="34" name="Content Placeholder 16">
            <a:extLst>
              <a:ext uri="{FF2B5EF4-FFF2-40B4-BE49-F238E27FC236}">
                <a16:creationId xmlns:a16="http://schemas.microsoft.com/office/drawing/2014/main" id="{C2E17935-F837-4A5B-BBD9-EFDD24468958}"/>
              </a:ext>
            </a:extLst>
          </p:cNvPr>
          <p:cNvSpPr txBox="1">
            <a:spLocks/>
          </p:cNvSpPr>
          <p:nvPr/>
        </p:nvSpPr>
        <p:spPr>
          <a:xfrm>
            <a:off x="1234085" y="1737457"/>
            <a:ext cx="2264027" cy="336799"/>
          </a:xfrm>
          <a:prstGeom prst="rect">
            <a:avLst/>
          </a:prstGeom>
        </p:spPr>
        <p:txBody>
          <a:bodyPr vert="horz" wrap="square" lIns="91440" tIns="45720" rIns="91440" bIns="45720" rtlCol="0">
            <a:noAutofit/>
          </a:bodyPr>
          <a:lstStyle>
            <a:lvl1pPr marL="0" indent="0" algn="just" defTabSz="914400" rtl="0" eaLnBrk="1" latinLnBrk="0" hangingPunct="1">
              <a:lnSpc>
                <a:spcPct val="100000"/>
              </a:lnSpc>
              <a:spcBef>
                <a:spcPts val="0"/>
              </a:spcBef>
              <a:buClr>
                <a:schemeClr val="accent2"/>
              </a:buClr>
              <a:buFont typeface="Arial" panose="020B0604020202020204" pitchFamily="34" charset="0"/>
              <a:buNone/>
              <a:defRPr sz="1000" b="1" i="0" kern="1200" baseline="0">
                <a:solidFill>
                  <a:schemeClr val="tx1"/>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4pPr>
            <a:lvl5pPr marL="1828800" indent="0" algn="just" defTabSz="914400" rtl="0" eaLnBrk="1" latinLnBrk="0" hangingPunct="1">
              <a:lnSpc>
                <a:spcPct val="100000"/>
              </a:lnSpc>
              <a:spcBef>
                <a:spcPts val="0"/>
              </a:spcBef>
              <a:buClr>
                <a:schemeClr val="accent2"/>
              </a:buClr>
              <a:buFont typeface="Arial" panose="020B0604020202020204" pitchFamily="34" charset="0"/>
              <a:buNone/>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dirty="0">
                <a:solidFill>
                  <a:schemeClr val="tx1">
                    <a:lumMod val="65000"/>
                    <a:lumOff val="35000"/>
                  </a:schemeClr>
                </a:solidFill>
              </a:rPr>
              <a:t>N=</a:t>
            </a:r>
            <a:r>
              <a:rPr lang="ru-RU" dirty="0">
                <a:solidFill>
                  <a:schemeClr val="tx1">
                    <a:lumMod val="65000"/>
                    <a:lumOff val="35000"/>
                  </a:schemeClr>
                </a:solidFill>
              </a:rPr>
              <a:t>748**</a:t>
            </a:r>
          </a:p>
          <a:p>
            <a:r>
              <a:rPr lang="en-US" dirty="0" err="1">
                <a:solidFill>
                  <a:schemeClr val="tx1">
                    <a:lumMod val="65000"/>
                    <a:lumOff val="35000"/>
                  </a:schemeClr>
                </a:solidFill>
              </a:rPr>
              <a:t>Tik</a:t>
            </a:r>
            <a:r>
              <a:rPr lang="en-US" dirty="0">
                <a:solidFill>
                  <a:schemeClr val="tx1">
                    <a:lumMod val="65000"/>
                    <a:lumOff val="35000"/>
                  </a:schemeClr>
                </a:solidFill>
              </a:rPr>
              <a:t> </a:t>
            </a:r>
            <a:r>
              <a:rPr lang="en-US" dirty="0" err="1">
                <a:solidFill>
                  <a:schemeClr val="tx1">
                    <a:lumMod val="65000"/>
                    <a:lumOff val="35000"/>
                  </a:schemeClr>
                </a:solidFill>
              </a:rPr>
              <a:t>perkantys</a:t>
            </a:r>
            <a:r>
              <a:rPr lang="en-US" dirty="0">
                <a:solidFill>
                  <a:schemeClr val="tx1">
                    <a:lumMod val="65000"/>
                    <a:lumOff val="35000"/>
                  </a:schemeClr>
                </a:solidFill>
              </a:rPr>
              <a:t> </a:t>
            </a:r>
            <a:r>
              <a:rPr lang="lt-LT" dirty="0">
                <a:solidFill>
                  <a:schemeClr val="tx1">
                    <a:lumMod val="65000"/>
                    <a:lumOff val="35000"/>
                  </a:schemeClr>
                </a:solidFill>
              </a:rPr>
              <a:t>šviežius produktus, įskaitant gyvius</a:t>
            </a:r>
          </a:p>
        </p:txBody>
      </p:sp>
      <p:sp>
        <p:nvSpPr>
          <p:cNvPr id="7" name="Rectangle 6">
            <a:extLst>
              <a:ext uri="{FF2B5EF4-FFF2-40B4-BE49-F238E27FC236}">
                <a16:creationId xmlns:a16="http://schemas.microsoft.com/office/drawing/2014/main" id="{7CBAF51F-7B71-4C51-9D56-92949DE8C1FE}"/>
              </a:ext>
            </a:extLst>
          </p:cNvPr>
          <p:cNvSpPr/>
          <p:nvPr/>
        </p:nvSpPr>
        <p:spPr>
          <a:xfrm>
            <a:off x="786657" y="6224874"/>
            <a:ext cx="3148930" cy="261610"/>
          </a:xfrm>
          <a:prstGeom prst="rect">
            <a:avLst/>
          </a:prstGeom>
        </p:spPr>
        <p:txBody>
          <a:bodyPr wrap="square">
            <a:spAutoFit/>
          </a:bodyPr>
          <a:lstStyle/>
          <a:p>
            <a:pPr>
              <a:defRPr/>
            </a:pPr>
            <a:r>
              <a:rPr lang="lt-LT" sz="1100" i="1" dirty="0">
                <a:solidFill>
                  <a:schemeClr val="tx1">
                    <a:lumMod val="65000"/>
                    <a:lumOff val="35000"/>
                  </a:schemeClr>
                </a:solidFill>
              </a:rPr>
              <a:t>*Galimi keli atsakymai; suma viršija 100%.</a:t>
            </a:r>
          </a:p>
        </p:txBody>
      </p:sp>
      <p:graphicFrame>
        <p:nvGraphicFramePr>
          <p:cNvPr id="6" name="Object 5"/>
          <p:cNvGraphicFramePr>
            <a:graphicFrameLocks/>
          </p:cNvGraphicFramePr>
          <p:nvPr>
            <p:extLst>
              <p:ext uri="{D42A27DB-BD31-4B8C-83A1-F6EECF244321}">
                <p14:modId xmlns:p14="http://schemas.microsoft.com/office/powerpoint/2010/main" val="2396988397"/>
              </p:ext>
            </p:extLst>
          </p:nvPr>
        </p:nvGraphicFramePr>
        <p:xfrm>
          <a:off x="974725" y="2074863"/>
          <a:ext cx="8185150" cy="3324225"/>
        </p:xfrm>
        <a:graphic>
          <a:graphicData uri="http://schemas.openxmlformats.org/presentationml/2006/ole">
            <mc:AlternateContent xmlns:mc="http://schemas.openxmlformats.org/markup-compatibility/2006">
              <mc:Choice xmlns:v="urn:schemas-microsoft-com:vml" Requires="v">
                <p:oleObj name="Macro-Enabled Worksheet" r:id="rId2" imgW="4257897" imgH="1733501" progId="Excel.SheetMacroEnabled.12">
                  <p:embed/>
                </p:oleObj>
              </mc:Choice>
              <mc:Fallback>
                <p:oleObj name="Macro-Enabled Worksheet" r:id="rId2" imgW="4257897" imgH="1733501" progId="Excel.SheetMacroEnabled.12">
                  <p:embed/>
                  <p:pic>
                    <p:nvPicPr>
                      <p:cNvPr id="6" name="Object 5"/>
                      <p:cNvPicPr>
                        <a:picLocks noChangeArrowheads="1"/>
                      </p:cNvPicPr>
                      <p:nvPr/>
                    </p:nvPicPr>
                    <p:blipFill>
                      <a:blip r:embed="rId3"/>
                      <a:srcRect/>
                      <a:stretch>
                        <a:fillRect/>
                      </a:stretch>
                    </p:blipFill>
                    <p:spPr bwMode="auto">
                      <a:xfrm>
                        <a:off x="974725" y="2074863"/>
                        <a:ext cx="818515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447161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225462" y="1513645"/>
            <a:ext cx="9736580" cy="476022"/>
          </a:xfrm>
        </p:spPr>
        <p:txBody>
          <a:bodyPr/>
          <a:lstStyle/>
          <a:p>
            <a:pPr lvl="0" fontAlgn="base"/>
            <a:r>
              <a:rPr lang="lt-LT" dirty="0"/>
              <a:t>Kai jūs perkate žuvininkystės ir akvakultūros produktus, kurie iš šių aspektų jums yra svarbiausi ?</a:t>
            </a:r>
            <a:endParaRPr lang="en-GB" dirty="0"/>
          </a:p>
        </p:txBody>
      </p:sp>
      <p:sp>
        <p:nvSpPr>
          <p:cNvPr id="2" name="Title 1"/>
          <p:cNvSpPr>
            <a:spLocks noGrp="1"/>
          </p:cNvSpPr>
          <p:nvPr>
            <p:ph type="title"/>
          </p:nvPr>
        </p:nvSpPr>
        <p:spPr>
          <a:xfrm>
            <a:off x="1221178" y="365125"/>
            <a:ext cx="10197936" cy="1151703"/>
          </a:xfrm>
        </p:spPr>
        <p:txBody>
          <a:bodyPr>
            <a:normAutofit/>
          </a:bodyPr>
          <a:lstStyle/>
          <a:p>
            <a:r>
              <a:rPr lang="lt-LT" dirty="0">
                <a:solidFill>
                  <a:schemeClr val="accent2">
                    <a:lumMod val="75000"/>
                  </a:schemeClr>
                </a:solidFill>
              </a:rPr>
              <a:t>SVARBIAUSI ASPEKTAI RENKANTIS ŽUVININKYSTĖS AR AKVAKULTŪROS PRODUKTUS (PROC.)</a:t>
            </a:r>
            <a:endParaRPr lang="lt-LT" i="1" dirty="0">
              <a:solidFill>
                <a:schemeClr val="accent2">
                  <a:lumMod val="75000"/>
                </a:schemeClr>
              </a:solidFill>
            </a:endParaRPr>
          </a:p>
        </p:txBody>
      </p:sp>
      <p:sp>
        <p:nvSpPr>
          <p:cNvPr id="5" name="Content Placeholder 4"/>
          <p:cNvSpPr>
            <a:spLocks noGrp="1"/>
          </p:cNvSpPr>
          <p:nvPr>
            <p:ph sz="half" idx="10"/>
          </p:nvPr>
        </p:nvSpPr>
        <p:spPr>
          <a:xfrm>
            <a:off x="8899048" y="2000250"/>
            <a:ext cx="2819709" cy="3959486"/>
          </a:xfrm>
        </p:spPr>
        <p:txBody>
          <a:bodyPr/>
          <a:lstStyle/>
          <a:p>
            <a:r>
              <a:rPr lang="lt-LT" dirty="0"/>
              <a:t>Prekiniai arba kokybės ženklai labiau rūpi 18-25 m. respondentams.</a:t>
            </a:r>
          </a:p>
          <a:p>
            <a:r>
              <a:rPr lang="lt-LT" dirty="0"/>
              <a:t>Galimam greitam paruošimui daugiau dėmesio skiria 36-45 m. respondentai.</a:t>
            </a:r>
          </a:p>
          <a:p>
            <a:r>
              <a:rPr lang="lt-LT" dirty="0"/>
              <a:t>Produkto išvaizda labiau rūpi rajono centruose gyvenantiems respondentams.</a:t>
            </a:r>
          </a:p>
        </p:txBody>
      </p:sp>
      <p:sp>
        <p:nvSpPr>
          <p:cNvPr id="34" name="Content Placeholder 16">
            <a:extLst>
              <a:ext uri="{FF2B5EF4-FFF2-40B4-BE49-F238E27FC236}">
                <a16:creationId xmlns:a16="http://schemas.microsoft.com/office/drawing/2014/main" id="{C2E17935-F837-4A5B-BBD9-EFDD24468958}"/>
              </a:ext>
            </a:extLst>
          </p:cNvPr>
          <p:cNvSpPr txBox="1">
            <a:spLocks/>
          </p:cNvSpPr>
          <p:nvPr/>
        </p:nvSpPr>
        <p:spPr>
          <a:xfrm>
            <a:off x="1000126" y="1737457"/>
            <a:ext cx="2628900" cy="529493"/>
          </a:xfrm>
          <a:prstGeom prst="rect">
            <a:avLst/>
          </a:prstGeom>
        </p:spPr>
        <p:txBody>
          <a:bodyPr vert="horz" wrap="square" lIns="91440" tIns="45720" rIns="91440" bIns="45720" rtlCol="0">
            <a:noAutofit/>
          </a:bodyPr>
          <a:lstStyle>
            <a:lvl1pPr marL="0" indent="0" algn="just" defTabSz="914400" rtl="0" eaLnBrk="1" latinLnBrk="0" hangingPunct="1">
              <a:lnSpc>
                <a:spcPct val="100000"/>
              </a:lnSpc>
              <a:spcBef>
                <a:spcPts val="0"/>
              </a:spcBef>
              <a:buClr>
                <a:schemeClr val="accent2"/>
              </a:buClr>
              <a:buFont typeface="Arial" panose="020B0604020202020204" pitchFamily="34" charset="0"/>
              <a:buNone/>
              <a:defRPr sz="1000" b="1" i="0" kern="1200" baseline="0">
                <a:solidFill>
                  <a:schemeClr val="tx1"/>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4pPr>
            <a:lvl5pPr marL="1828800" indent="0" algn="just" defTabSz="914400" rtl="0" eaLnBrk="1" latinLnBrk="0" hangingPunct="1">
              <a:lnSpc>
                <a:spcPct val="100000"/>
              </a:lnSpc>
              <a:spcBef>
                <a:spcPts val="0"/>
              </a:spcBef>
              <a:buClr>
                <a:schemeClr val="accent2"/>
              </a:buClr>
              <a:buFont typeface="Arial" panose="020B0604020202020204" pitchFamily="34" charset="0"/>
              <a:buNone/>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Clr>
                <a:srgbClr val="1AB1AF"/>
              </a:buClr>
            </a:pPr>
            <a:r>
              <a:rPr lang="lt-LT" dirty="0">
                <a:solidFill>
                  <a:schemeClr val="tx1">
                    <a:lumMod val="65000"/>
                    <a:lumOff val="35000"/>
                  </a:schemeClr>
                </a:solidFill>
              </a:rPr>
              <a:t>N=</a:t>
            </a:r>
            <a:r>
              <a:rPr lang="ru-RU" dirty="0">
                <a:solidFill>
                  <a:schemeClr val="tx1">
                    <a:lumMod val="65000"/>
                    <a:lumOff val="35000"/>
                  </a:schemeClr>
                </a:solidFill>
              </a:rPr>
              <a:t>840**</a:t>
            </a:r>
          </a:p>
          <a:p>
            <a:pPr algn="l">
              <a:buClr>
                <a:srgbClr val="1AB1AF"/>
              </a:buClr>
            </a:pPr>
            <a:r>
              <a:rPr lang="en-US" dirty="0" err="1">
                <a:solidFill>
                  <a:schemeClr val="tx1">
                    <a:lumMod val="65000"/>
                    <a:lumOff val="35000"/>
                  </a:schemeClr>
                </a:solidFill>
              </a:rPr>
              <a:t>Tik</a:t>
            </a:r>
            <a:r>
              <a:rPr lang="en-US" dirty="0">
                <a:solidFill>
                  <a:schemeClr val="tx1">
                    <a:lumMod val="65000"/>
                    <a:lumOff val="35000"/>
                  </a:schemeClr>
                </a:solidFill>
              </a:rPr>
              <a:t> </a:t>
            </a:r>
            <a:r>
              <a:rPr lang="en-US" dirty="0" err="1">
                <a:solidFill>
                  <a:schemeClr val="tx1">
                    <a:lumMod val="65000"/>
                    <a:lumOff val="35000"/>
                  </a:schemeClr>
                </a:solidFill>
              </a:rPr>
              <a:t>perkantys</a:t>
            </a:r>
            <a:r>
              <a:rPr lang="en-US" dirty="0">
                <a:solidFill>
                  <a:schemeClr val="tx1">
                    <a:lumMod val="65000"/>
                    <a:lumOff val="35000"/>
                  </a:schemeClr>
                </a:solidFill>
              </a:rPr>
              <a:t> </a:t>
            </a:r>
            <a:r>
              <a:rPr lang="lt-LT" dirty="0">
                <a:solidFill>
                  <a:schemeClr val="tx1">
                    <a:lumMod val="65000"/>
                    <a:lumOff val="35000"/>
                  </a:schemeClr>
                </a:solidFill>
              </a:rPr>
              <a:t>žuvininkystės ir akvakultūros produktus </a:t>
            </a:r>
            <a:r>
              <a:rPr lang="en-US" dirty="0">
                <a:solidFill>
                  <a:schemeClr val="tx1">
                    <a:lumMod val="65000"/>
                    <a:lumOff val="35000"/>
                  </a:schemeClr>
                </a:solidFill>
              </a:rPr>
              <a:t> </a:t>
            </a:r>
            <a:endParaRPr lang="ru-RU" dirty="0">
              <a:solidFill>
                <a:schemeClr val="tx1">
                  <a:lumMod val="65000"/>
                  <a:lumOff val="35000"/>
                </a:schemeClr>
              </a:solidFill>
            </a:endParaRPr>
          </a:p>
        </p:txBody>
      </p:sp>
      <p:graphicFrame>
        <p:nvGraphicFramePr>
          <p:cNvPr id="3" name="Object 2"/>
          <p:cNvGraphicFramePr>
            <a:graphicFrameLocks/>
          </p:cNvGraphicFramePr>
          <p:nvPr>
            <p:extLst>
              <p:ext uri="{D42A27DB-BD31-4B8C-83A1-F6EECF244321}">
                <p14:modId xmlns:p14="http://schemas.microsoft.com/office/powerpoint/2010/main" val="2656616315"/>
              </p:ext>
            </p:extLst>
          </p:nvPr>
        </p:nvGraphicFramePr>
        <p:xfrm>
          <a:off x="787400" y="2371725"/>
          <a:ext cx="8137525" cy="3559175"/>
        </p:xfrm>
        <a:graphic>
          <a:graphicData uri="http://schemas.openxmlformats.org/presentationml/2006/ole">
            <mc:AlternateContent xmlns:mc="http://schemas.openxmlformats.org/markup-compatibility/2006">
              <mc:Choice xmlns:v="urn:schemas-microsoft-com:vml" Requires="v">
                <p:oleObj name="Macro-Enabled Worksheet" r:id="rId2" imgW="4238847" imgH="1857228" progId="Excel.SheetMacroEnabled.12">
                  <p:embed/>
                </p:oleObj>
              </mc:Choice>
              <mc:Fallback>
                <p:oleObj name="Macro-Enabled Worksheet" r:id="rId2" imgW="4238847" imgH="1857228" progId="Excel.SheetMacroEnabled.12">
                  <p:embed/>
                  <p:pic>
                    <p:nvPicPr>
                      <p:cNvPr id="3" name="Object 2"/>
                      <p:cNvPicPr>
                        <a:picLocks noChangeArrowheads="1"/>
                      </p:cNvPicPr>
                      <p:nvPr/>
                    </p:nvPicPr>
                    <p:blipFill>
                      <a:blip r:embed="rId3"/>
                      <a:srcRect/>
                      <a:stretch>
                        <a:fillRect/>
                      </a:stretch>
                    </p:blipFill>
                    <p:spPr bwMode="auto">
                      <a:xfrm>
                        <a:off x="787400" y="2371725"/>
                        <a:ext cx="8137525"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6">
            <a:extLst>
              <a:ext uri="{FF2B5EF4-FFF2-40B4-BE49-F238E27FC236}">
                <a16:creationId xmlns:a16="http://schemas.microsoft.com/office/drawing/2014/main" id="{7CBAF51F-7B71-4C51-9D56-92949DE8C1FE}"/>
              </a:ext>
            </a:extLst>
          </p:cNvPr>
          <p:cNvSpPr/>
          <p:nvPr/>
        </p:nvSpPr>
        <p:spPr>
          <a:xfrm>
            <a:off x="786657" y="6224874"/>
            <a:ext cx="3148930" cy="261610"/>
          </a:xfrm>
          <a:prstGeom prst="rect">
            <a:avLst/>
          </a:prstGeom>
        </p:spPr>
        <p:txBody>
          <a:bodyPr wrap="square">
            <a:spAutoFit/>
          </a:bodyPr>
          <a:lstStyle/>
          <a:p>
            <a:pPr>
              <a:defRPr/>
            </a:pPr>
            <a:r>
              <a:rPr lang="lt-LT" sz="1100" i="1" dirty="0">
                <a:solidFill>
                  <a:prstClr val="black">
                    <a:lumMod val="65000"/>
                    <a:lumOff val="35000"/>
                  </a:prstClr>
                </a:solidFill>
              </a:rPr>
              <a:t>*Galimi keli atsakymai; suma viršija 100%.</a:t>
            </a:r>
          </a:p>
        </p:txBody>
      </p:sp>
    </p:spTree>
    <p:extLst>
      <p:ext uri="{BB962C8B-B14F-4D97-AF65-F5344CB8AC3E}">
        <p14:creationId xmlns:p14="http://schemas.microsoft.com/office/powerpoint/2010/main" val="963125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225462" y="1513645"/>
            <a:ext cx="9736580" cy="476022"/>
          </a:xfrm>
        </p:spPr>
        <p:txBody>
          <a:bodyPr/>
          <a:lstStyle/>
          <a:p>
            <a:pPr lvl="0" fontAlgn="base"/>
            <a:r>
              <a:rPr lang="lt-LT" dirty="0"/>
              <a:t>Nurodykite, kas Jus paskatintų dažniau pirkti žuvininkystės ir akvakultūros produktus?</a:t>
            </a:r>
            <a:endParaRPr lang="en-GB" dirty="0"/>
          </a:p>
        </p:txBody>
      </p:sp>
      <p:sp>
        <p:nvSpPr>
          <p:cNvPr id="2" name="Title 1"/>
          <p:cNvSpPr>
            <a:spLocks noGrp="1"/>
          </p:cNvSpPr>
          <p:nvPr>
            <p:ph type="title"/>
          </p:nvPr>
        </p:nvSpPr>
        <p:spPr>
          <a:xfrm>
            <a:off x="1221178" y="365125"/>
            <a:ext cx="10197936" cy="1151703"/>
          </a:xfrm>
        </p:spPr>
        <p:txBody>
          <a:bodyPr>
            <a:normAutofit/>
          </a:bodyPr>
          <a:lstStyle/>
          <a:p>
            <a:r>
              <a:rPr lang="lt-LT" dirty="0">
                <a:solidFill>
                  <a:srgbClr val="0F9592"/>
                </a:solidFill>
              </a:rPr>
              <a:t>VEIKSNIAI </a:t>
            </a:r>
            <a:r>
              <a:rPr lang="en-US" dirty="0">
                <a:solidFill>
                  <a:srgbClr val="0F9592"/>
                </a:solidFill>
              </a:rPr>
              <a:t>SK</a:t>
            </a:r>
            <a:r>
              <a:rPr lang="lt-LT" dirty="0">
                <a:solidFill>
                  <a:srgbClr val="0F9592"/>
                </a:solidFill>
              </a:rPr>
              <a:t>ATINANTYS PIRKTI ŽUVININKYSTĖS IR AKVAKULTŪROS PRODUKTUS (PROC.</a:t>
            </a:r>
            <a:r>
              <a:rPr lang="lt-LT" dirty="0">
                <a:solidFill>
                  <a:schemeClr val="accent2">
                    <a:lumMod val="75000"/>
                  </a:schemeClr>
                </a:solidFill>
              </a:rPr>
              <a:t>)</a:t>
            </a:r>
            <a:endParaRPr lang="lt-LT" i="1" dirty="0">
              <a:solidFill>
                <a:schemeClr val="accent2">
                  <a:lumMod val="75000"/>
                </a:schemeClr>
              </a:solidFill>
            </a:endParaRPr>
          </a:p>
        </p:txBody>
      </p:sp>
      <p:sp>
        <p:nvSpPr>
          <p:cNvPr id="5" name="Content Placeholder 4"/>
          <p:cNvSpPr>
            <a:spLocks noGrp="1"/>
          </p:cNvSpPr>
          <p:nvPr>
            <p:ph sz="half" idx="10"/>
          </p:nvPr>
        </p:nvSpPr>
        <p:spPr>
          <a:xfrm>
            <a:off x="8899048" y="2000250"/>
            <a:ext cx="2819709" cy="3959486"/>
          </a:xfrm>
        </p:spPr>
        <p:txBody>
          <a:bodyPr/>
          <a:lstStyle/>
          <a:p>
            <a:pPr algn="l"/>
            <a:r>
              <a:rPr lang="lt-LT" dirty="0"/>
              <a:t>Didesnis</a:t>
            </a:r>
            <a:r>
              <a:rPr lang="en-US" dirty="0"/>
              <a:t> </a:t>
            </a:r>
            <a:r>
              <a:rPr lang="lt-LT" dirty="0"/>
              <a:t>pasirinkimas</a:t>
            </a:r>
            <a:r>
              <a:rPr lang="en-US" dirty="0"/>
              <a:t> </a:t>
            </a:r>
            <a:r>
              <a:rPr lang="lt-LT" dirty="0"/>
              <a:t>bei geresnė kokybė dažniau  paskatintų didžiausių pajamų atstovus.</a:t>
            </a:r>
          </a:p>
          <a:p>
            <a:pPr algn="l"/>
            <a:r>
              <a:rPr lang="lt-LT" dirty="0"/>
              <a:t>18-25 m. respondentai dažniau  norėtų daugiau  informacijos apie akvakultūros produktų teikiamą maistinę naudą.</a:t>
            </a:r>
          </a:p>
        </p:txBody>
      </p:sp>
      <p:sp>
        <p:nvSpPr>
          <p:cNvPr id="34" name="Content Placeholder 16">
            <a:extLst>
              <a:ext uri="{FF2B5EF4-FFF2-40B4-BE49-F238E27FC236}">
                <a16:creationId xmlns:a16="http://schemas.microsoft.com/office/drawing/2014/main" id="{C2E17935-F837-4A5B-BBD9-EFDD24468958}"/>
              </a:ext>
            </a:extLst>
          </p:cNvPr>
          <p:cNvSpPr txBox="1">
            <a:spLocks/>
          </p:cNvSpPr>
          <p:nvPr/>
        </p:nvSpPr>
        <p:spPr>
          <a:xfrm>
            <a:off x="1000126" y="1737457"/>
            <a:ext cx="2628900" cy="529493"/>
          </a:xfrm>
          <a:prstGeom prst="rect">
            <a:avLst/>
          </a:prstGeom>
        </p:spPr>
        <p:txBody>
          <a:bodyPr vert="horz" wrap="square" lIns="91440" tIns="45720" rIns="91440" bIns="45720" rtlCol="0">
            <a:noAutofit/>
          </a:bodyPr>
          <a:lstStyle>
            <a:lvl1pPr marL="0" indent="0" algn="just" defTabSz="914400" rtl="0" eaLnBrk="1" latinLnBrk="0" hangingPunct="1">
              <a:lnSpc>
                <a:spcPct val="100000"/>
              </a:lnSpc>
              <a:spcBef>
                <a:spcPts val="0"/>
              </a:spcBef>
              <a:buClr>
                <a:schemeClr val="accent2"/>
              </a:buClr>
              <a:buFont typeface="Arial" panose="020B0604020202020204" pitchFamily="34" charset="0"/>
              <a:buNone/>
              <a:defRPr sz="1000" b="1" i="0" kern="1200" baseline="0">
                <a:solidFill>
                  <a:schemeClr val="tx1"/>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4pPr>
            <a:lvl5pPr marL="1828800" indent="0" algn="just" defTabSz="914400" rtl="0" eaLnBrk="1" latinLnBrk="0" hangingPunct="1">
              <a:lnSpc>
                <a:spcPct val="100000"/>
              </a:lnSpc>
              <a:spcBef>
                <a:spcPts val="0"/>
              </a:spcBef>
              <a:buClr>
                <a:schemeClr val="accent2"/>
              </a:buClr>
              <a:buFont typeface="Arial" panose="020B0604020202020204" pitchFamily="34" charset="0"/>
              <a:buNone/>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Clr>
                <a:srgbClr val="1AB1AF"/>
              </a:buClr>
            </a:pPr>
            <a:r>
              <a:rPr lang="lt-LT" dirty="0">
                <a:solidFill>
                  <a:schemeClr val="tx1">
                    <a:lumMod val="65000"/>
                    <a:lumOff val="35000"/>
                  </a:schemeClr>
                </a:solidFill>
              </a:rPr>
              <a:t>N=</a:t>
            </a:r>
            <a:r>
              <a:rPr lang="ru-RU" dirty="0">
                <a:solidFill>
                  <a:schemeClr val="tx1">
                    <a:lumMod val="65000"/>
                    <a:lumOff val="35000"/>
                  </a:schemeClr>
                </a:solidFill>
              </a:rPr>
              <a:t>1007</a:t>
            </a:r>
          </a:p>
        </p:txBody>
      </p:sp>
      <p:graphicFrame>
        <p:nvGraphicFramePr>
          <p:cNvPr id="3" name="Object 2"/>
          <p:cNvGraphicFramePr>
            <a:graphicFrameLocks/>
          </p:cNvGraphicFramePr>
          <p:nvPr>
            <p:extLst>
              <p:ext uri="{D42A27DB-BD31-4B8C-83A1-F6EECF244321}">
                <p14:modId xmlns:p14="http://schemas.microsoft.com/office/powerpoint/2010/main" val="157137897"/>
              </p:ext>
            </p:extLst>
          </p:nvPr>
        </p:nvGraphicFramePr>
        <p:xfrm>
          <a:off x="1083253" y="2266950"/>
          <a:ext cx="7699375" cy="3522663"/>
        </p:xfrm>
        <a:graphic>
          <a:graphicData uri="http://schemas.openxmlformats.org/presentationml/2006/ole">
            <mc:AlternateContent xmlns:mc="http://schemas.openxmlformats.org/markup-compatibility/2006">
              <mc:Choice xmlns:v="urn:schemas-microsoft-com:vml" Requires="v">
                <p:oleObj name="Macro-Enabled Worksheet" r:id="rId2" imgW="4010247" imgH="1838227" progId="Excel.SheetMacroEnabled.12">
                  <p:embed/>
                </p:oleObj>
              </mc:Choice>
              <mc:Fallback>
                <p:oleObj name="Macro-Enabled Worksheet" r:id="rId2" imgW="4010247" imgH="1838227" progId="Excel.SheetMacroEnabled.12">
                  <p:embed/>
                  <p:pic>
                    <p:nvPicPr>
                      <p:cNvPr id="3" name="Object 2"/>
                      <p:cNvPicPr>
                        <a:picLocks noChangeArrowheads="1"/>
                      </p:cNvPicPr>
                      <p:nvPr/>
                    </p:nvPicPr>
                    <p:blipFill>
                      <a:blip r:embed="rId3"/>
                      <a:srcRect/>
                      <a:stretch>
                        <a:fillRect/>
                      </a:stretch>
                    </p:blipFill>
                    <p:spPr bwMode="auto">
                      <a:xfrm>
                        <a:off x="1083253" y="2266950"/>
                        <a:ext cx="7699375"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6">
            <a:extLst>
              <a:ext uri="{FF2B5EF4-FFF2-40B4-BE49-F238E27FC236}">
                <a16:creationId xmlns:a16="http://schemas.microsoft.com/office/drawing/2014/main" id="{7CBAF51F-7B71-4C51-9D56-92949DE8C1FE}"/>
              </a:ext>
            </a:extLst>
          </p:cNvPr>
          <p:cNvSpPr/>
          <p:nvPr/>
        </p:nvSpPr>
        <p:spPr>
          <a:xfrm>
            <a:off x="786657" y="6224874"/>
            <a:ext cx="3148930" cy="261610"/>
          </a:xfrm>
          <a:prstGeom prst="rect">
            <a:avLst/>
          </a:prstGeom>
        </p:spPr>
        <p:txBody>
          <a:bodyPr wrap="square">
            <a:spAutoFit/>
          </a:bodyPr>
          <a:lstStyle/>
          <a:p>
            <a:pPr>
              <a:defRPr/>
            </a:pPr>
            <a:r>
              <a:rPr lang="lt-LT" sz="1100" i="1" dirty="0">
                <a:solidFill>
                  <a:prstClr val="black">
                    <a:lumMod val="65000"/>
                    <a:lumOff val="35000"/>
                  </a:prstClr>
                </a:solidFill>
              </a:rPr>
              <a:t>*Galimi keli atsakymai; suma viršija 100%.</a:t>
            </a:r>
          </a:p>
        </p:txBody>
      </p:sp>
    </p:spTree>
    <p:extLst>
      <p:ext uri="{BB962C8B-B14F-4D97-AF65-F5344CB8AC3E}">
        <p14:creationId xmlns:p14="http://schemas.microsoft.com/office/powerpoint/2010/main" val="4028943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0100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326033" y="1699058"/>
            <a:ext cx="11232109" cy="4563539"/>
          </a:xfrm>
        </p:spPr>
        <p:txBody>
          <a:bodyPr/>
          <a:lstStyle/>
          <a:p>
            <a:r>
              <a:rPr lang="lt-LT" dirty="0"/>
              <a:t>60 </a:t>
            </a:r>
            <a:r>
              <a:rPr lang="lt-LT" dirty="0" err="1"/>
              <a:t>proc</a:t>
            </a:r>
            <a:r>
              <a:rPr lang="lt-LT" dirty="0"/>
              <a:t>. apklaustųjų žuvininkystės ir akvakultūros sektorių laiko svarbia Lietuvos ekonomikos dalimi, </a:t>
            </a:r>
            <a:r>
              <a:rPr lang="en-US" dirty="0"/>
              <a:t>12 proc. </a:t>
            </a:r>
            <a:r>
              <a:rPr lang="lt-LT" dirty="0"/>
              <a:t>tam nepritaria</a:t>
            </a:r>
            <a:r>
              <a:rPr lang="en-US" dirty="0"/>
              <a:t>, o 28 </a:t>
            </a:r>
            <a:r>
              <a:rPr lang="en-US" dirty="0" err="1"/>
              <a:t>proc</a:t>
            </a:r>
            <a:r>
              <a:rPr lang="lt-LT" dirty="0"/>
              <a:t>. respondentų</a:t>
            </a:r>
            <a:r>
              <a:rPr lang="en-US" dirty="0"/>
              <a:t> </a:t>
            </a:r>
            <a:r>
              <a:rPr lang="lt-LT" dirty="0"/>
              <a:t>šiuo klausimu neturi nuomonės.</a:t>
            </a:r>
          </a:p>
          <a:p>
            <a:endParaRPr lang="lt-LT" dirty="0"/>
          </a:p>
          <a:p>
            <a:r>
              <a:rPr lang="en-US" dirty="0"/>
              <a:t>83 proc. respondent</a:t>
            </a:r>
            <a:r>
              <a:rPr lang="lt-LT" dirty="0"/>
              <a:t>ų dažniau nei kartą per metus perka žuvininkystės ir akvakultūros produktus: 22 </a:t>
            </a:r>
            <a:r>
              <a:rPr lang="lt-LT" dirty="0" err="1"/>
              <a:t>proc</a:t>
            </a:r>
            <a:r>
              <a:rPr lang="lt-LT" dirty="0"/>
              <a:t>. tai daro bent kartą per savaitę, 42 </a:t>
            </a:r>
            <a:r>
              <a:rPr lang="lt-LT" dirty="0" err="1"/>
              <a:t>proc</a:t>
            </a:r>
            <a:r>
              <a:rPr lang="lt-LT" dirty="0"/>
              <a:t>. bent kartą per mėnesį, 19 </a:t>
            </a:r>
            <a:r>
              <a:rPr lang="lt-LT" dirty="0" err="1"/>
              <a:t>proc</a:t>
            </a:r>
            <a:r>
              <a:rPr lang="lt-LT" dirty="0"/>
              <a:t>. kelis kartus per metus. 6 </a:t>
            </a:r>
            <a:r>
              <a:rPr lang="lt-LT" dirty="0" err="1"/>
              <a:t>proc</a:t>
            </a:r>
            <a:r>
              <a:rPr lang="lt-LT" dirty="0"/>
              <a:t>. apklaustųjų žuvininkystės ir akvakultūros produktus perka rečiau nei kartą per metus, o 11 </a:t>
            </a:r>
            <a:r>
              <a:rPr lang="lt-LT" dirty="0" err="1"/>
              <a:t>proc</a:t>
            </a:r>
            <a:r>
              <a:rPr lang="lt-LT" dirty="0"/>
              <a:t>. jų neperka išviso.</a:t>
            </a:r>
          </a:p>
          <a:p>
            <a:endParaRPr lang="lt-LT" dirty="0"/>
          </a:p>
          <a:p>
            <a:r>
              <a:rPr lang="lt-LT" dirty="0"/>
              <a:t>Šviežius produktus dažnai perka 15 proc. šalies gyventojų, 36 proc. tai daro kartais, 38 </a:t>
            </a:r>
            <a:r>
              <a:rPr lang="lt-LT" dirty="0" err="1"/>
              <a:t>proc</a:t>
            </a:r>
            <a:r>
              <a:rPr lang="lt-LT" dirty="0"/>
              <a:t>. retai, 11 </a:t>
            </a:r>
            <a:r>
              <a:rPr lang="lt-LT" dirty="0" err="1"/>
              <a:t>proc</a:t>
            </a:r>
            <a:r>
              <a:rPr lang="lt-LT" dirty="0"/>
              <a:t>. jų neperka.</a:t>
            </a:r>
          </a:p>
          <a:p>
            <a:endParaRPr lang="lt-LT" dirty="0"/>
          </a:p>
          <a:p>
            <a:r>
              <a:rPr lang="lt-LT" dirty="0"/>
              <a:t>Šaldytus produktus dažnai perka 23 proc. tyrimo dalyvių, 50 proc. tai daro kartais, 24 </a:t>
            </a:r>
            <a:r>
              <a:rPr lang="lt-LT" dirty="0" err="1"/>
              <a:t>proc</a:t>
            </a:r>
            <a:r>
              <a:rPr lang="lt-LT" dirty="0"/>
              <a:t>. retai, 3 </a:t>
            </a:r>
            <a:r>
              <a:rPr lang="lt-LT" dirty="0" err="1"/>
              <a:t>proc</a:t>
            </a:r>
            <a:r>
              <a:rPr lang="lt-LT" dirty="0"/>
              <a:t>. jų neperka.</a:t>
            </a:r>
          </a:p>
          <a:p>
            <a:endParaRPr lang="lt-LT" dirty="0"/>
          </a:p>
          <a:p>
            <a:r>
              <a:rPr lang="lt-LT" dirty="0"/>
              <a:t>Konservuotus produktus dažnai perka 14 proc. gyventojų, 47 proc. tai daro kartais, 32 </a:t>
            </a:r>
            <a:r>
              <a:rPr lang="lt-LT" dirty="0" err="1"/>
              <a:t>proc</a:t>
            </a:r>
            <a:r>
              <a:rPr lang="lt-LT" dirty="0"/>
              <a:t>. retai, 7 </a:t>
            </a:r>
            <a:r>
              <a:rPr lang="lt-LT" dirty="0" err="1"/>
              <a:t>proc</a:t>
            </a:r>
            <a:r>
              <a:rPr lang="lt-LT" dirty="0"/>
              <a:t>. jų neperka.</a:t>
            </a:r>
          </a:p>
          <a:p>
            <a:endParaRPr lang="lt-LT" dirty="0"/>
          </a:p>
          <a:p>
            <a:r>
              <a:rPr lang="lt-LT" dirty="0"/>
              <a:t>Rūkytus, sūdytus, džiovintus arba marinuotus produktus dažnai perka 17 </a:t>
            </a:r>
            <a:r>
              <a:rPr lang="lt-LT" dirty="0" err="1"/>
              <a:t>proc</a:t>
            </a:r>
            <a:r>
              <a:rPr lang="lt-LT" dirty="0"/>
              <a:t>. apklaustųjų, 56 </a:t>
            </a:r>
            <a:r>
              <a:rPr lang="lt-LT" dirty="0" err="1"/>
              <a:t>proc</a:t>
            </a:r>
            <a:r>
              <a:rPr lang="lt-LT" dirty="0"/>
              <a:t>. tai daro kartais, 23 </a:t>
            </a:r>
            <a:r>
              <a:rPr lang="lt-LT" dirty="0" err="1"/>
              <a:t>proc</a:t>
            </a:r>
            <a:r>
              <a:rPr lang="lt-LT" dirty="0"/>
              <a:t>. retai, 4 </a:t>
            </a:r>
            <a:r>
              <a:rPr lang="lt-LT" dirty="0" err="1"/>
              <a:t>proc</a:t>
            </a:r>
            <a:r>
              <a:rPr lang="lt-LT" dirty="0"/>
              <a:t>. jų neperka.</a:t>
            </a:r>
          </a:p>
          <a:p>
            <a:endParaRPr lang="lt-LT" dirty="0"/>
          </a:p>
          <a:p>
            <a:r>
              <a:rPr lang="lt-LT" dirty="0"/>
              <a:t>Apvoliotus džiūvėsėliuose produktus ir pusgaminius, kurių pagrindas yra žuvininkystės ir akvakultūros produktai, dažnai perka 5 proc. šalies gyventojų, 27 proc. tai daro kartais, 40 </a:t>
            </a:r>
            <a:r>
              <a:rPr lang="lt-LT" dirty="0" err="1"/>
              <a:t>proc</a:t>
            </a:r>
            <a:r>
              <a:rPr lang="lt-LT" dirty="0"/>
              <a:t>. retai, 28 </a:t>
            </a:r>
            <a:r>
              <a:rPr lang="lt-LT" dirty="0" err="1"/>
              <a:t>proc</a:t>
            </a:r>
            <a:r>
              <a:rPr lang="lt-LT" dirty="0"/>
              <a:t>. jų neperka.</a:t>
            </a:r>
          </a:p>
          <a:p>
            <a:endParaRPr lang="lt-LT" dirty="0"/>
          </a:p>
          <a:p>
            <a:pPr marL="0" indent="0">
              <a:buNone/>
            </a:pPr>
            <a:endParaRPr lang="lt-LT" dirty="0">
              <a:solidFill>
                <a:srgbClr val="FF0000"/>
              </a:solidFill>
            </a:endParaRPr>
          </a:p>
        </p:txBody>
      </p:sp>
      <p:sp>
        <p:nvSpPr>
          <p:cNvPr id="3" name="Title 2"/>
          <p:cNvSpPr>
            <a:spLocks noGrp="1"/>
          </p:cNvSpPr>
          <p:nvPr>
            <p:ph type="title"/>
          </p:nvPr>
        </p:nvSpPr>
        <p:spPr>
          <a:xfrm>
            <a:off x="1162060" y="318315"/>
            <a:ext cx="9730107" cy="1151703"/>
          </a:xfrm>
        </p:spPr>
        <p:txBody>
          <a:bodyPr/>
          <a:lstStyle/>
          <a:p>
            <a:r>
              <a:rPr lang="lt-LT" dirty="0">
                <a:solidFill>
                  <a:schemeClr val="accent2">
                    <a:lumMod val="75000"/>
                  </a:schemeClr>
                </a:solidFill>
              </a:rPr>
              <a:t>APIBENDRINIMAI</a:t>
            </a:r>
          </a:p>
        </p:txBody>
      </p:sp>
    </p:spTree>
    <p:extLst>
      <p:ext uri="{BB962C8B-B14F-4D97-AF65-F5344CB8AC3E}">
        <p14:creationId xmlns:p14="http://schemas.microsoft.com/office/powerpoint/2010/main" val="519863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312413" y="1555603"/>
            <a:ext cx="11232109" cy="4563539"/>
          </a:xfrm>
        </p:spPr>
        <p:txBody>
          <a:bodyPr/>
          <a:lstStyle/>
          <a:p>
            <a:pPr marL="0" indent="0">
              <a:buNone/>
            </a:pPr>
            <a:endParaRPr lang="lt-LT" dirty="0">
              <a:solidFill>
                <a:srgbClr val="FF0000"/>
              </a:solidFill>
            </a:endParaRPr>
          </a:p>
          <a:p>
            <a:r>
              <a:rPr lang="lt-LT" dirty="0"/>
              <a:t>Pirkdami šviežią žuvį, vartotojai dažniausiai renkasi  lašišas (65 proc.), karpius (47 proc.),  upėtakius (39 proc.), bei lydekas (24 proc.).</a:t>
            </a:r>
          </a:p>
          <a:p>
            <a:endParaRPr lang="lt-LT" dirty="0"/>
          </a:p>
          <a:p>
            <a:r>
              <a:rPr lang="lt-LT" dirty="0"/>
              <a:t>Renkantis žuvininkystės ir akvakultūros produktus, svarbiausiais aspektais įvardijama produkto kaina (75 proc.), produkto išvaizda (68 proc.), skonis ir maistinė vertė (49 proc.), rečiau- produkto kilmė (22 proc.).</a:t>
            </a:r>
          </a:p>
          <a:p>
            <a:endParaRPr lang="lt-LT" dirty="0"/>
          </a:p>
          <a:p>
            <a:r>
              <a:rPr lang="lt-LT" dirty="0"/>
              <a:t>Kaip pagrindinius veiksnius paskatinančius dažniau pirkti žuvininkystės ir akvakultūros produktus šalies gyventojai išskiria mažesnę kainą (69 proc.), didesnį pasirinkimą (45 proc.), didesnę kokybę ir ekologinį auginimą (31 proc.), didesnį pardavimo vietų skaičių (22 proc.).</a:t>
            </a:r>
          </a:p>
          <a:p>
            <a:endParaRPr lang="lt-LT" dirty="0">
              <a:solidFill>
                <a:srgbClr val="FF0000"/>
              </a:solidFill>
            </a:endParaRPr>
          </a:p>
          <a:p>
            <a:endParaRPr lang="lt-LT" dirty="0">
              <a:solidFill>
                <a:srgbClr val="FF0000"/>
              </a:solidFill>
            </a:endParaRPr>
          </a:p>
        </p:txBody>
      </p:sp>
      <p:sp>
        <p:nvSpPr>
          <p:cNvPr id="3" name="Title 2"/>
          <p:cNvSpPr>
            <a:spLocks noGrp="1"/>
          </p:cNvSpPr>
          <p:nvPr>
            <p:ph type="title"/>
          </p:nvPr>
        </p:nvSpPr>
        <p:spPr>
          <a:xfrm>
            <a:off x="1151670" y="235188"/>
            <a:ext cx="9730107" cy="1151703"/>
          </a:xfrm>
        </p:spPr>
        <p:txBody>
          <a:bodyPr/>
          <a:lstStyle/>
          <a:p>
            <a:r>
              <a:rPr lang="lt-LT" dirty="0">
                <a:solidFill>
                  <a:schemeClr val="accent2">
                    <a:lumMod val="75000"/>
                  </a:schemeClr>
                </a:solidFill>
              </a:rPr>
              <a:t>APIBENDRINIMAI</a:t>
            </a:r>
          </a:p>
        </p:txBody>
      </p:sp>
    </p:spTree>
    <p:extLst>
      <p:ext uri="{BB962C8B-B14F-4D97-AF65-F5344CB8AC3E}">
        <p14:creationId xmlns:p14="http://schemas.microsoft.com/office/powerpoint/2010/main" val="1774922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775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22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sz="half" idx="1"/>
          </p:nvPr>
        </p:nvSpPr>
        <p:spPr>
          <a:xfrm>
            <a:off x="450911" y="1610465"/>
            <a:ext cx="11365267" cy="4351338"/>
          </a:xfrm>
        </p:spPr>
        <p:txBody>
          <a:bodyPr/>
          <a:lstStyle/>
          <a:p>
            <a:r>
              <a:rPr lang="lt-LT" noProof="0" dirty="0"/>
              <a:t>LAIKAS. 2020 12  10 – 12 20. </a:t>
            </a:r>
          </a:p>
          <a:p>
            <a:endParaRPr lang="lt-LT" noProof="0" dirty="0"/>
          </a:p>
          <a:p>
            <a:r>
              <a:rPr lang="lt-LT" noProof="0" dirty="0"/>
              <a:t>TIKSLAS. Išsiaiškinti  </a:t>
            </a:r>
            <a:r>
              <a:rPr lang="lt-LT" dirty="0"/>
              <a:t>žuvininkystės ir akvakultūros produktų vartojimą  bei pasirinkimo kriterijus. </a:t>
            </a:r>
            <a:endParaRPr lang="lt-LT" noProof="0" dirty="0"/>
          </a:p>
          <a:p>
            <a:endParaRPr lang="lt-LT" noProof="0" dirty="0">
              <a:solidFill>
                <a:srgbClr val="FF0000"/>
              </a:solidFill>
            </a:endParaRPr>
          </a:p>
          <a:p>
            <a:r>
              <a:rPr lang="lt-LT" noProof="0" dirty="0"/>
              <a:t>TIKSLINĖ GRUPĖ. Šalies gyventojai nuo 18 iki 75 metų amžiaus.</a:t>
            </a:r>
          </a:p>
          <a:p>
            <a:endParaRPr lang="lt-LT" noProof="0" dirty="0"/>
          </a:p>
          <a:p>
            <a:r>
              <a:rPr lang="lt-LT" noProof="0" dirty="0"/>
              <a:t>APKLAUSOS METODAS. Kombinuotas tyrimo metodas: 50 proc. </a:t>
            </a:r>
            <a:r>
              <a:rPr lang="lt-LT" dirty="0"/>
              <a:t>CATI (Computer-assisted telephone interview) </a:t>
            </a:r>
            <a:r>
              <a:rPr lang="lt-LT" noProof="0" dirty="0"/>
              <a:t>ir 50 proc. CAWI (Computer assisted web interview). CATI apklausą atlieka profesionalus apklausėjas telefonu. Jis veda pokalbį su respondentu pagal parengtus klausimus, atsakymus fiksuodamas klausimyne. CAWI apklausoje respondentui siunčiama nuoroda į apklausą, kurią respondentas užpildo savarankiškai jam/jai patogiu metu. Nuoroda yra unikali t.y. klausimyno negalima užpildyti kelis kartus. </a:t>
            </a:r>
          </a:p>
          <a:p>
            <a:pPr marL="0" indent="0">
              <a:buNone/>
            </a:pPr>
            <a:endParaRPr lang="lt-LT" noProof="0" dirty="0"/>
          </a:p>
          <a:p>
            <a:pPr lvl="0">
              <a:buClr>
                <a:srgbClr val="1AB1AF"/>
              </a:buClr>
            </a:pPr>
            <a:r>
              <a:rPr lang="lt-LT" noProof="0" dirty="0"/>
              <a:t>IMTIS. Tyrimo metu buvo apklausti 10</a:t>
            </a:r>
            <a:r>
              <a:rPr lang="lt-LT" dirty="0"/>
              <a:t>0</a:t>
            </a:r>
            <a:r>
              <a:rPr lang="en-US" dirty="0"/>
              <a:t>7</a:t>
            </a:r>
            <a:r>
              <a:rPr lang="lt-LT" noProof="0" dirty="0"/>
              <a:t> respondentai.</a:t>
            </a:r>
          </a:p>
          <a:p>
            <a:pPr lvl="0">
              <a:buClr>
                <a:srgbClr val="1AB1AF"/>
              </a:buClr>
            </a:pPr>
            <a:endParaRPr lang="lt-LT" noProof="0" dirty="0">
              <a:solidFill>
                <a:prstClr val="black">
                  <a:lumMod val="65000"/>
                  <a:lumOff val="35000"/>
                </a:prstClr>
              </a:solidFill>
            </a:endParaRPr>
          </a:p>
          <a:p>
            <a:pPr>
              <a:buClr>
                <a:srgbClr val="1AB1AF"/>
              </a:buClr>
            </a:pPr>
            <a:r>
              <a:rPr lang="lt-LT" noProof="0" dirty="0"/>
              <a:t>LOKACIJA. Visa šalies teritorija.</a:t>
            </a:r>
          </a:p>
          <a:p>
            <a:pPr marL="0" lvl="0" indent="0">
              <a:buClr>
                <a:srgbClr val="1AB1AF"/>
              </a:buClr>
              <a:buNone/>
            </a:pPr>
            <a:endParaRPr lang="lt-LT" noProof="0" dirty="0">
              <a:solidFill>
                <a:prstClr val="black">
                  <a:lumMod val="65000"/>
                  <a:lumOff val="35000"/>
                </a:prstClr>
              </a:solidFill>
            </a:endParaRPr>
          </a:p>
          <a:p>
            <a:pPr lvl="0">
              <a:buClr>
                <a:srgbClr val="1AB1AF"/>
              </a:buClr>
            </a:pPr>
            <a:r>
              <a:rPr lang="lt-LT" noProof="0" dirty="0">
                <a:solidFill>
                  <a:prstClr val="black">
                    <a:lumMod val="65000"/>
                    <a:lumOff val="35000"/>
                  </a:prstClr>
                </a:solidFill>
              </a:rPr>
              <a:t>DUOMENŲ ANALIZĖ. Analizė atlikta SPSS/PC programine įranga. Ataskaitoje pateikiami bendrieji atsakymų pasiskirstymai (procentai), ir pasiskirstymai pagal socialines-demografines charakteristikas (Žr. Priedus).</a:t>
            </a:r>
          </a:p>
          <a:p>
            <a:endParaRPr lang="lt-LT" noProof="0" dirty="0"/>
          </a:p>
          <a:p>
            <a:endParaRPr lang="lt-LT" noProof="0" dirty="0"/>
          </a:p>
        </p:txBody>
      </p:sp>
      <p:sp>
        <p:nvSpPr>
          <p:cNvPr id="2" name="Title 1"/>
          <p:cNvSpPr>
            <a:spLocks noGrp="1"/>
          </p:cNvSpPr>
          <p:nvPr>
            <p:ph type="title"/>
          </p:nvPr>
        </p:nvSpPr>
        <p:spPr/>
        <p:txBody>
          <a:bodyPr/>
          <a:lstStyle/>
          <a:p>
            <a:r>
              <a:rPr lang="lt-LT" noProof="0" dirty="0">
                <a:solidFill>
                  <a:schemeClr val="accent2">
                    <a:lumMod val="75000"/>
                  </a:schemeClr>
                </a:solidFill>
              </a:rPr>
              <a:t>TYRIMO METODIKA</a:t>
            </a:r>
          </a:p>
        </p:txBody>
      </p:sp>
    </p:spTree>
    <p:extLst>
      <p:ext uri="{BB962C8B-B14F-4D97-AF65-F5344CB8AC3E}">
        <p14:creationId xmlns:p14="http://schemas.microsoft.com/office/powerpoint/2010/main" val="3695658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p:cNvSpPr>
            <a:spLocks noGrp="1"/>
          </p:cNvSpPr>
          <p:nvPr>
            <p:ph sz="half" idx="1"/>
          </p:nvPr>
        </p:nvSpPr>
        <p:spPr>
          <a:xfrm>
            <a:off x="450911" y="1419393"/>
            <a:ext cx="11338317" cy="1393992"/>
          </a:xfrm>
        </p:spPr>
        <p:txBody>
          <a:bodyPr/>
          <a:lstStyle/>
          <a:p>
            <a:pPr marL="0" indent="0">
              <a:buNone/>
            </a:pPr>
            <a:r>
              <a:rPr lang="lt-LT" dirty="0"/>
              <a:t>Atrankiniuose kiekybiniuose tyrimuose visada išlieka statistinės paklaidos tikimybė, į kurią būtina atsižvelgti interpretuojant duomenis. Pvz.: jeigu apklausus </a:t>
            </a:r>
            <a:r>
              <a:rPr lang="ru-RU" dirty="0"/>
              <a:t>1007</a:t>
            </a:r>
            <a:r>
              <a:rPr lang="lt-LT" dirty="0"/>
              <a:t> respondentų gavome, kad </a:t>
            </a:r>
            <a:r>
              <a:rPr lang="ru-RU" dirty="0"/>
              <a:t>60</a:t>
            </a:r>
            <a:r>
              <a:rPr lang="en-US" dirty="0"/>
              <a:t>,4</a:t>
            </a:r>
            <a:r>
              <a:rPr lang="lt-LT" dirty="0"/>
              <a:t> proc. mano, jog žuvininkystės ir akvakultūros sektorius yra svarbus Lietuvos ekonomikai, tai yra 95 proc. tikimybė, kad tikroji reikšmė yra tarp </a:t>
            </a:r>
            <a:r>
              <a:rPr lang="ru-RU" dirty="0"/>
              <a:t>57</a:t>
            </a:r>
            <a:r>
              <a:rPr lang="lt-LT" dirty="0"/>
              <a:t>,</a:t>
            </a:r>
            <a:r>
              <a:rPr lang="ru-RU" dirty="0"/>
              <a:t>4</a:t>
            </a:r>
            <a:r>
              <a:rPr lang="lt-LT" dirty="0"/>
              <a:t> proc. ir </a:t>
            </a:r>
            <a:r>
              <a:rPr lang="ru-RU" dirty="0"/>
              <a:t>63</a:t>
            </a:r>
            <a:r>
              <a:rPr lang="lt-LT" dirty="0"/>
              <a:t>,</a:t>
            </a:r>
            <a:r>
              <a:rPr lang="ru-RU" dirty="0"/>
              <a:t>4</a:t>
            </a:r>
            <a:r>
              <a:rPr lang="lt-LT" dirty="0"/>
              <a:t> proc.</a:t>
            </a:r>
          </a:p>
          <a:p>
            <a:pPr marL="0" indent="0">
              <a:buNone/>
            </a:pPr>
            <a:r>
              <a:rPr lang="lt-LT" dirty="0"/>
              <a:t>Įverčio tikslumas mažėja, mažėjant analizuojamų atsakymų skaičiui. Toliau pateikiama lentelė padedanti įvertinti statistinę paklaidą.</a:t>
            </a:r>
          </a:p>
        </p:txBody>
      </p:sp>
      <p:sp>
        <p:nvSpPr>
          <p:cNvPr id="14" name="Title 13"/>
          <p:cNvSpPr>
            <a:spLocks noGrp="1"/>
          </p:cNvSpPr>
          <p:nvPr>
            <p:ph type="title"/>
          </p:nvPr>
        </p:nvSpPr>
        <p:spPr/>
        <p:txBody>
          <a:bodyPr/>
          <a:lstStyle/>
          <a:p>
            <a:r>
              <a:rPr lang="lt-LT" dirty="0">
                <a:solidFill>
                  <a:schemeClr val="accent2">
                    <a:lumMod val="75000"/>
                  </a:schemeClr>
                </a:solidFill>
              </a:rPr>
              <a:t>STATISTINĖ PAKLAIDA</a:t>
            </a:r>
          </a:p>
        </p:txBody>
      </p:sp>
      <p:graphicFrame>
        <p:nvGraphicFramePr>
          <p:cNvPr id="3" name="Table 2"/>
          <p:cNvGraphicFramePr>
            <a:graphicFrameLocks noGrp="1"/>
          </p:cNvGraphicFramePr>
          <p:nvPr>
            <p:extLst>
              <p:ext uri="{D42A27DB-BD31-4B8C-83A1-F6EECF244321}">
                <p14:modId xmlns:p14="http://schemas.microsoft.com/office/powerpoint/2010/main" val="3153665061"/>
              </p:ext>
            </p:extLst>
          </p:nvPr>
        </p:nvGraphicFramePr>
        <p:xfrm>
          <a:off x="551542" y="2627563"/>
          <a:ext cx="11183260" cy="3474720"/>
        </p:xfrm>
        <a:graphic>
          <a:graphicData uri="http://schemas.openxmlformats.org/drawingml/2006/table">
            <a:tbl>
              <a:tblPr firstRow="1" bandRow="1">
                <a:tableStyleId>{D27102A9-8310-4765-A935-A1911B00CA55}</a:tableStyleId>
              </a:tblPr>
              <a:tblGrid>
                <a:gridCol w="1118326">
                  <a:extLst>
                    <a:ext uri="{9D8B030D-6E8A-4147-A177-3AD203B41FA5}">
                      <a16:colId xmlns:a16="http://schemas.microsoft.com/office/drawing/2014/main" val="20000"/>
                    </a:ext>
                  </a:extLst>
                </a:gridCol>
                <a:gridCol w="1118326">
                  <a:extLst>
                    <a:ext uri="{9D8B030D-6E8A-4147-A177-3AD203B41FA5}">
                      <a16:colId xmlns:a16="http://schemas.microsoft.com/office/drawing/2014/main" val="20001"/>
                    </a:ext>
                  </a:extLst>
                </a:gridCol>
                <a:gridCol w="1118326">
                  <a:extLst>
                    <a:ext uri="{9D8B030D-6E8A-4147-A177-3AD203B41FA5}">
                      <a16:colId xmlns:a16="http://schemas.microsoft.com/office/drawing/2014/main" val="20002"/>
                    </a:ext>
                  </a:extLst>
                </a:gridCol>
                <a:gridCol w="1118326">
                  <a:extLst>
                    <a:ext uri="{9D8B030D-6E8A-4147-A177-3AD203B41FA5}">
                      <a16:colId xmlns:a16="http://schemas.microsoft.com/office/drawing/2014/main" val="20003"/>
                    </a:ext>
                  </a:extLst>
                </a:gridCol>
                <a:gridCol w="1118326">
                  <a:extLst>
                    <a:ext uri="{9D8B030D-6E8A-4147-A177-3AD203B41FA5}">
                      <a16:colId xmlns:a16="http://schemas.microsoft.com/office/drawing/2014/main" val="20004"/>
                    </a:ext>
                  </a:extLst>
                </a:gridCol>
                <a:gridCol w="1118326">
                  <a:extLst>
                    <a:ext uri="{9D8B030D-6E8A-4147-A177-3AD203B41FA5}">
                      <a16:colId xmlns:a16="http://schemas.microsoft.com/office/drawing/2014/main" val="20005"/>
                    </a:ext>
                  </a:extLst>
                </a:gridCol>
                <a:gridCol w="1118326">
                  <a:extLst>
                    <a:ext uri="{9D8B030D-6E8A-4147-A177-3AD203B41FA5}">
                      <a16:colId xmlns:a16="http://schemas.microsoft.com/office/drawing/2014/main" val="20006"/>
                    </a:ext>
                  </a:extLst>
                </a:gridCol>
                <a:gridCol w="1118326">
                  <a:extLst>
                    <a:ext uri="{9D8B030D-6E8A-4147-A177-3AD203B41FA5}">
                      <a16:colId xmlns:a16="http://schemas.microsoft.com/office/drawing/2014/main" val="20007"/>
                    </a:ext>
                  </a:extLst>
                </a:gridCol>
                <a:gridCol w="1118326">
                  <a:extLst>
                    <a:ext uri="{9D8B030D-6E8A-4147-A177-3AD203B41FA5}">
                      <a16:colId xmlns:a16="http://schemas.microsoft.com/office/drawing/2014/main" val="20008"/>
                    </a:ext>
                  </a:extLst>
                </a:gridCol>
                <a:gridCol w="1118326">
                  <a:extLst>
                    <a:ext uri="{9D8B030D-6E8A-4147-A177-3AD203B41FA5}">
                      <a16:colId xmlns:a16="http://schemas.microsoft.com/office/drawing/2014/main" val="20009"/>
                    </a:ext>
                  </a:extLst>
                </a:gridCol>
              </a:tblGrid>
              <a:tr h="102911">
                <a:tc>
                  <a:txBody>
                    <a:bodyPr/>
                    <a:lstStyle/>
                    <a:p>
                      <a:pPr algn="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3/97</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5/95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10/90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15/85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20/80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25/75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30/70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40/60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50/50</a:t>
                      </a:r>
                    </a:p>
                  </a:txBody>
                  <a:tcPr marL="0" marR="0" marT="0" marB="0" anchor="ctr"/>
                </a:tc>
                <a:extLst>
                  <a:ext uri="{0D108BD9-81ED-4DB2-BD59-A6C34878D82A}">
                    <a16:rowId xmlns:a16="http://schemas.microsoft.com/office/drawing/2014/main" val="10000"/>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N=</a:t>
                      </a: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tc>
                  <a:txBody>
                    <a:bodyPr/>
                    <a:lstStyle/>
                    <a:p>
                      <a:pPr algn="ctr"/>
                      <a:endPar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endParaRPr>
                    </a:p>
                  </a:txBody>
                  <a:tcPr marL="0" marR="0" marT="0" marB="0" anchor="ctr"/>
                </a:tc>
                <a:extLst>
                  <a:ext uri="{0D108BD9-81ED-4DB2-BD59-A6C34878D82A}">
                    <a16:rowId xmlns:a16="http://schemas.microsoft.com/office/drawing/2014/main" val="10001"/>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13,5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18,6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22,1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24,8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26,8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28,4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31,0</a:t>
                      </a:r>
                    </a:p>
                  </a:txBody>
                  <a:tcPr marL="0" marR="0" marT="0" marB="0" anchor="ctr"/>
                </a:tc>
                <a:extLst>
                  <a:ext uri="{0D108BD9-81ED-4DB2-BD59-A6C34878D82A}">
                    <a16:rowId xmlns:a16="http://schemas.microsoft.com/office/drawing/2014/main" val="10002"/>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10,7</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12,8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14,3</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16,4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17,5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17,9</a:t>
                      </a:r>
                    </a:p>
                  </a:txBody>
                  <a:tcPr marL="0" marR="0" marT="0" marB="0" anchor="ctr"/>
                </a:tc>
                <a:extLst>
                  <a:ext uri="{0D108BD9-81ED-4DB2-BD59-A6C34878D82A}">
                    <a16:rowId xmlns:a16="http://schemas.microsoft.com/office/drawing/2014/main" val="10003"/>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4,7</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8,3</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9,9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11,1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12,0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12,7</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13,6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13,9</a:t>
                      </a:r>
                    </a:p>
                  </a:txBody>
                  <a:tcPr marL="0" marR="0" marT="0" marB="0" anchor="ctr"/>
                </a:tc>
                <a:extLst>
                  <a:ext uri="{0D108BD9-81ED-4DB2-BD59-A6C34878D82A}">
                    <a16:rowId xmlns:a16="http://schemas.microsoft.com/office/drawing/2014/main" val="10004"/>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8,1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9,1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9,8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11,1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11,3</a:t>
                      </a:r>
                    </a:p>
                  </a:txBody>
                  <a:tcPr marL="0" marR="0" marT="0" marB="0" anchor="ctr"/>
                </a:tc>
                <a:extLst>
                  <a:ext uri="{0D108BD9-81ED-4DB2-BD59-A6C34878D82A}">
                    <a16:rowId xmlns:a16="http://schemas.microsoft.com/office/drawing/2014/main" val="10005"/>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3,3</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4,3</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8,5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9,0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9,6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9,8</a:t>
                      </a:r>
                    </a:p>
                  </a:txBody>
                  <a:tcPr marL="0" marR="0" marT="0" marB="0" anchor="ctr"/>
                </a:tc>
                <a:extLst>
                  <a:ext uri="{0D108BD9-81ED-4DB2-BD59-A6C34878D82A}">
                    <a16:rowId xmlns:a16="http://schemas.microsoft.com/office/drawing/2014/main" val="10006"/>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2,7</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5,7</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7,3</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8,0</a:t>
                      </a:r>
                    </a:p>
                  </a:txBody>
                  <a:tcPr marL="0" marR="0" marT="0" marB="0" anchor="ctr"/>
                </a:tc>
                <a:extLst>
                  <a:ext uri="{0D108BD9-81ED-4DB2-BD59-A6C34878D82A}">
                    <a16:rowId xmlns:a16="http://schemas.microsoft.com/office/drawing/2014/main" val="10007"/>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200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4,2</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6,9</a:t>
                      </a:r>
                    </a:p>
                  </a:txBody>
                  <a:tcPr marL="0" marR="0" marT="0" marB="0" anchor="ctr"/>
                </a:tc>
                <a:extLst>
                  <a:ext uri="{0D108BD9-81ED-4DB2-BD59-A6C34878D82A}">
                    <a16:rowId xmlns:a16="http://schemas.microsoft.com/office/drawing/2014/main" val="10008"/>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300</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1,9</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2,5</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3,4</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4,0</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4,5</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4,9</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5,2</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5,5</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5,7</a:t>
                      </a:r>
                    </a:p>
                  </a:txBody>
                  <a:tcPr marL="0" marR="0" marT="0" marB="0" anchor="ctr"/>
                </a:tc>
                <a:extLst>
                  <a:ext uri="{0D108BD9-81ED-4DB2-BD59-A6C34878D82A}">
                    <a16:rowId xmlns:a16="http://schemas.microsoft.com/office/drawing/2014/main" val="10009"/>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400</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1,7</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2,1</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2,9</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3,9</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4,2</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4,5</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4,8</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4,9</a:t>
                      </a:r>
                    </a:p>
                  </a:txBody>
                  <a:tcPr marL="0" marR="0" marT="0" marB="0" anchor="ctr"/>
                </a:tc>
                <a:extLst>
                  <a:ext uri="{0D108BD9-81ED-4DB2-BD59-A6C34878D82A}">
                    <a16:rowId xmlns:a16="http://schemas.microsoft.com/office/drawing/2014/main" val="10010"/>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500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4,3</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4,4</a:t>
                      </a:r>
                    </a:p>
                  </a:txBody>
                  <a:tcPr marL="0" marR="0" marT="0" marB="0" anchor="ctr"/>
                </a:tc>
                <a:extLst>
                  <a:ext uri="{0D108BD9-81ED-4DB2-BD59-A6C34878D82A}">
                    <a16:rowId xmlns:a16="http://schemas.microsoft.com/office/drawing/2014/main" val="10011"/>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600</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1,4</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1,7</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2,4</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2,9</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3,2</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3,7</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3,9</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4,0</a:t>
                      </a:r>
                    </a:p>
                  </a:txBody>
                  <a:tcPr marL="0" marR="0" marT="0" marB="0" anchor="ctr"/>
                </a:tc>
                <a:extLst>
                  <a:ext uri="{0D108BD9-81ED-4DB2-BD59-A6C34878D82A}">
                    <a16:rowId xmlns:a16="http://schemas.microsoft.com/office/drawing/2014/main" val="10012"/>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700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1,3</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2,2</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3,2</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3,7</a:t>
                      </a:r>
                    </a:p>
                  </a:txBody>
                  <a:tcPr marL="0" marR="0" marT="0" marB="0" anchor="ctr"/>
                </a:tc>
                <a:extLst>
                  <a:ext uri="{0D108BD9-81ED-4DB2-BD59-A6C34878D82A}">
                    <a16:rowId xmlns:a16="http://schemas.microsoft.com/office/drawing/2014/main" val="10013"/>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800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1,2</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3,2</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3,5</a:t>
                      </a:r>
                    </a:p>
                  </a:txBody>
                  <a:tcPr marL="0" marR="0" marT="0" marB="0" anchor="ctr"/>
                </a:tc>
                <a:extLst>
                  <a:ext uri="{0D108BD9-81ED-4DB2-BD59-A6C34878D82A}">
                    <a16:rowId xmlns:a16="http://schemas.microsoft.com/office/drawing/2014/main" val="10014"/>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1000</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1,1</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1,4</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1,9</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2,2</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2,5</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2,7</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2,8</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3,0</a:t>
                      </a:r>
                    </a:p>
                  </a:txBody>
                  <a:tcPr marL="0" marR="0" marT="0" marB="0" anchor="ctr"/>
                </a:tc>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3,1</a:t>
                      </a:r>
                    </a:p>
                  </a:txBody>
                  <a:tcPr marL="0" marR="0" marT="0" marB="0" anchor="ctr"/>
                </a:tc>
                <a:extLst>
                  <a:ext uri="{0D108BD9-81ED-4DB2-BD59-A6C34878D82A}">
                    <a16:rowId xmlns:a16="http://schemas.microsoft.com/office/drawing/2014/main" val="10015"/>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1500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0,9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2,1</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2,2</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2,5</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2,6</a:t>
                      </a:r>
                    </a:p>
                  </a:txBody>
                  <a:tcPr marL="0" marR="0" marT="0" marB="0" anchor="ctr"/>
                </a:tc>
                <a:extLst>
                  <a:ext uri="{0D108BD9-81ED-4DB2-BD59-A6C34878D82A}">
                    <a16:rowId xmlns:a16="http://schemas.microsoft.com/office/drawing/2014/main" val="10016"/>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2000</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0,8</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1,0</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1,3</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1,6</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1,8</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1,9</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2,0</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2,1</a:t>
                      </a:r>
                    </a:p>
                  </a:txBody>
                  <a:tcPr marL="0" marR="0" marT="0" marB="0" anchor="ctr"/>
                </a:tc>
                <a:tc>
                  <a:txBody>
                    <a:bodyPr/>
                    <a:lstStyle/>
                    <a:p>
                      <a:pPr algn="ctr"/>
                      <a:r>
                        <a:rPr lang="lt-LT" sz="1200" b="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2,2</a:t>
                      </a:r>
                    </a:p>
                  </a:txBody>
                  <a:tcPr marL="0" marR="0" marT="0" marB="0" anchor="ctr"/>
                </a:tc>
                <a:extLst>
                  <a:ext uri="{0D108BD9-81ED-4DB2-BD59-A6C34878D82A}">
                    <a16:rowId xmlns:a16="http://schemas.microsoft.com/office/drawing/2014/main" val="10017"/>
                  </a:ext>
                </a:extLst>
              </a:tr>
              <a:tr h="102911">
                <a:tc>
                  <a:txBody>
                    <a:bodyPr/>
                    <a:lstStyle/>
                    <a:p>
                      <a:pPr algn="ctr"/>
                      <a:r>
                        <a:rPr lang="lt-LT" sz="1200" b="1"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2500</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0,7</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0,9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1,2</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1,4</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1,6</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1,7</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1,8</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1,9</a:t>
                      </a:r>
                    </a:p>
                  </a:txBody>
                  <a:tcPr marL="0" marR="0" marT="0" marB="0" anchor="ctr"/>
                </a:tc>
                <a:tc>
                  <a:txBody>
                    <a:bodyPr/>
                    <a:lstStyle/>
                    <a:p>
                      <a:pPr algn="ctr"/>
                      <a:r>
                        <a:rPr lang="lt-LT" sz="1200" noProof="0" dirty="0">
                          <a:solidFill>
                            <a:schemeClr val="tx1">
                              <a:lumMod val="65000"/>
                              <a:lumOff val="35000"/>
                            </a:schemeClr>
                          </a:solidFill>
                          <a:latin typeface="Microsoft YaHei UI Light" panose="020B0502040204020203" pitchFamily="34" charset="-122"/>
                          <a:ea typeface="Microsoft YaHei UI Light" panose="020B0502040204020203" pitchFamily="34" charset="-122"/>
                        </a:rPr>
                        <a:t>2,0</a:t>
                      </a:r>
                    </a:p>
                  </a:txBody>
                  <a:tcPr marL="0" marR="0" marT="0" marB="0" anchor="ct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534291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t-LT" dirty="0">
                <a:solidFill>
                  <a:schemeClr val="accent2">
                    <a:lumMod val="75000"/>
                  </a:schemeClr>
                </a:solidFill>
              </a:rPr>
              <a:t>SOCIALINĖS-DEMOGRAFINĖS CHARAKTERISTIKOS</a:t>
            </a:r>
          </a:p>
        </p:txBody>
      </p:sp>
      <p:graphicFrame>
        <p:nvGraphicFramePr>
          <p:cNvPr id="2" name="Object 1"/>
          <p:cNvGraphicFramePr>
            <a:graphicFrameLocks/>
          </p:cNvGraphicFramePr>
          <p:nvPr>
            <p:extLst>
              <p:ext uri="{D42A27DB-BD31-4B8C-83A1-F6EECF244321}">
                <p14:modId xmlns:p14="http://schemas.microsoft.com/office/powerpoint/2010/main" val="1089039565"/>
              </p:ext>
            </p:extLst>
          </p:nvPr>
        </p:nvGraphicFramePr>
        <p:xfrm>
          <a:off x="733425" y="1400175"/>
          <a:ext cx="5557838" cy="4879975"/>
        </p:xfrm>
        <a:graphic>
          <a:graphicData uri="http://schemas.openxmlformats.org/presentationml/2006/ole">
            <mc:AlternateContent xmlns:mc="http://schemas.openxmlformats.org/markup-compatibility/2006">
              <mc:Choice xmlns:v="urn:schemas-microsoft-com:vml" Requires="v">
                <p:oleObj name="Macro-Enabled Worksheet" r:id="rId2" imgW="5391150" imgH="4733876" progId="Excel.SheetMacroEnabled.12">
                  <p:embed/>
                </p:oleObj>
              </mc:Choice>
              <mc:Fallback>
                <p:oleObj name="Macro-Enabled Worksheet" r:id="rId2" imgW="5391150" imgH="4733876" progId="Excel.SheetMacroEnabled.12">
                  <p:embed/>
                  <p:pic>
                    <p:nvPicPr>
                      <p:cNvPr id="2" name="Object 1"/>
                      <p:cNvPicPr>
                        <a:picLocks noChangeArrowheads="1"/>
                      </p:cNvPicPr>
                      <p:nvPr/>
                    </p:nvPicPr>
                    <p:blipFill>
                      <a:blip r:embed="rId3"/>
                      <a:srcRect/>
                      <a:stretch>
                        <a:fillRect/>
                      </a:stretch>
                    </p:blipFill>
                    <p:spPr bwMode="auto">
                      <a:xfrm>
                        <a:off x="733425" y="1400175"/>
                        <a:ext cx="5557838" cy="487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p:cNvGraphicFramePr>
          <p:nvPr>
            <p:extLst>
              <p:ext uri="{D42A27DB-BD31-4B8C-83A1-F6EECF244321}">
                <p14:modId xmlns:p14="http://schemas.microsoft.com/office/powerpoint/2010/main" val="2187366544"/>
              </p:ext>
            </p:extLst>
          </p:nvPr>
        </p:nvGraphicFramePr>
        <p:xfrm>
          <a:off x="4911725" y="1420813"/>
          <a:ext cx="7148513" cy="4984750"/>
        </p:xfrm>
        <a:graphic>
          <a:graphicData uri="http://schemas.openxmlformats.org/presentationml/2006/ole">
            <mc:AlternateContent xmlns:mc="http://schemas.openxmlformats.org/markup-compatibility/2006">
              <mc:Choice xmlns:v="urn:schemas-microsoft-com:vml" Requires="v">
                <p:oleObj name="Macro-Enabled Worksheet" r:id="rId4" imgW="6934200" imgH="4838602" progId="Excel.SheetMacroEnabled.12">
                  <p:embed/>
                </p:oleObj>
              </mc:Choice>
              <mc:Fallback>
                <p:oleObj name="Macro-Enabled Worksheet" r:id="rId4" imgW="6934200" imgH="4838602" progId="Excel.SheetMacroEnabled.12">
                  <p:embed/>
                  <p:pic>
                    <p:nvPicPr>
                      <p:cNvPr id="7" name="Object 6"/>
                      <p:cNvPicPr>
                        <a:picLocks noChangeArrowheads="1"/>
                      </p:cNvPicPr>
                      <p:nvPr/>
                    </p:nvPicPr>
                    <p:blipFill>
                      <a:blip r:embed="rId5"/>
                      <a:srcRect/>
                      <a:stretch>
                        <a:fillRect/>
                      </a:stretch>
                    </p:blipFill>
                    <p:spPr bwMode="auto">
                      <a:xfrm>
                        <a:off x="4911725" y="1420813"/>
                        <a:ext cx="7148513"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613076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3452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225462" y="1513645"/>
            <a:ext cx="9736580" cy="627671"/>
          </a:xfrm>
        </p:spPr>
        <p:txBody>
          <a:bodyPr/>
          <a:lstStyle/>
          <a:p>
            <a:pPr lvl="0"/>
            <a:r>
              <a:rPr lang="lt-LT" dirty="0"/>
              <a:t>Jūsų manymu, ar žuvininkystės ir akvakultūros sektorius yra svarbus Lietuvos ekonomikai?</a:t>
            </a:r>
            <a:endParaRPr lang="en-US" dirty="0"/>
          </a:p>
        </p:txBody>
      </p:sp>
      <p:sp>
        <p:nvSpPr>
          <p:cNvPr id="2" name="Title 1"/>
          <p:cNvSpPr>
            <a:spLocks noGrp="1"/>
          </p:cNvSpPr>
          <p:nvPr>
            <p:ph type="title"/>
          </p:nvPr>
        </p:nvSpPr>
        <p:spPr/>
        <p:txBody>
          <a:bodyPr>
            <a:normAutofit/>
          </a:bodyPr>
          <a:lstStyle/>
          <a:p>
            <a:r>
              <a:rPr lang="lt-LT" dirty="0">
                <a:solidFill>
                  <a:schemeClr val="accent2">
                    <a:lumMod val="75000"/>
                  </a:schemeClr>
                </a:solidFill>
              </a:rPr>
              <a:t>ŽUVININKYSTĖS IR AKVAKULTŪROS SEKTORIAUS SVARBOS LIETUVOS EKONOMIKAI VERTINIMAS (PROC.)</a:t>
            </a:r>
          </a:p>
        </p:txBody>
      </p:sp>
      <p:sp>
        <p:nvSpPr>
          <p:cNvPr id="8" name="Content Placeholder 3"/>
          <p:cNvSpPr>
            <a:spLocks noGrp="1"/>
          </p:cNvSpPr>
          <p:nvPr>
            <p:ph sz="half" idx="10"/>
          </p:nvPr>
        </p:nvSpPr>
        <p:spPr>
          <a:xfrm>
            <a:off x="8709862" y="1828800"/>
            <a:ext cx="2819709" cy="4130936"/>
          </a:xfrm>
        </p:spPr>
        <p:txBody>
          <a:bodyPr/>
          <a:lstStyle/>
          <a:p>
            <a:pPr algn="l"/>
            <a:r>
              <a:rPr lang="lt-LT" dirty="0"/>
              <a:t>Žuvininkystės ir akvakultūros sektorių kaip svarbų dažniau vertina  aukščiausių pajamų respondentai.</a:t>
            </a:r>
          </a:p>
        </p:txBody>
      </p:sp>
      <p:sp>
        <p:nvSpPr>
          <p:cNvPr id="12" name="Content Placeholder 2"/>
          <p:cNvSpPr txBox="1">
            <a:spLocks/>
          </p:cNvSpPr>
          <p:nvPr/>
        </p:nvSpPr>
        <p:spPr>
          <a:xfrm>
            <a:off x="1223592" y="1747570"/>
            <a:ext cx="1659651" cy="293639"/>
          </a:xfrm>
          <a:prstGeom prst="rect">
            <a:avLst/>
          </a:prstGeom>
        </p:spPr>
        <p:txBody>
          <a:bodyPr vert="horz" wrap="square" lIns="91440" tIns="45720" rIns="91440" bIns="45720" rtlCol="0">
            <a:noAutofit/>
          </a:bodyPr>
          <a:lstStyle>
            <a:lvl1pPr marL="0" indent="0" algn="just" defTabSz="914400" rtl="0" eaLnBrk="1" latinLnBrk="0" hangingPunct="1">
              <a:lnSpc>
                <a:spcPct val="100000"/>
              </a:lnSpc>
              <a:spcBef>
                <a:spcPts val="0"/>
              </a:spcBef>
              <a:buClr>
                <a:schemeClr val="accent2"/>
              </a:buClr>
              <a:buFont typeface="Arial" panose="020B0604020202020204" pitchFamily="34" charset="0"/>
              <a:buNone/>
              <a:defRPr sz="1000" b="1" i="0" kern="1200" baseline="0">
                <a:solidFill>
                  <a:schemeClr val="tx1"/>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4pPr>
            <a:lvl5pPr marL="1828800" indent="0" algn="just" defTabSz="914400" rtl="0" eaLnBrk="1" latinLnBrk="0" hangingPunct="1">
              <a:lnSpc>
                <a:spcPct val="100000"/>
              </a:lnSpc>
              <a:spcBef>
                <a:spcPts val="0"/>
              </a:spcBef>
              <a:buClr>
                <a:schemeClr val="accent2"/>
              </a:buClr>
              <a:buFont typeface="Arial" panose="020B0604020202020204" pitchFamily="34" charset="0"/>
              <a:buNone/>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Clr>
                <a:srgbClr val="1AB1AF"/>
              </a:buClr>
            </a:pPr>
            <a:r>
              <a:rPr lang="lt-LT" dirty="0">
                <a:solidFill>
                  <a:schemeClr val="tx1">
                    <a:lumMod val="65000"/>
                    <a:lumOff val="35000"/>
                  </a:schemeClr>
                </a:solidFill>
              </a:rPr>
              <a:t>N=</a:t>
            </a:r>
            <a:r>
              <a:rPr lang="en-US" dirty="0">
                <a:solidFill>
                  <a:schemeClr val="tx1">
                    <a:lumMod val="65000"/>
                    <a:lumOff val="35000"/>
                  </a:schemeClr>
                </a:solidFill>
              </a:rPr>
              <a:t>1007</a:t>
            </a:r>
            <a:endParaRPr lang="lt-LT" dirty="0">
              <a:solidFill>
                <a:schemeClr val="tx1">
                  <a:lumMod val="65000"/>
                  <a:lumOff val="35000"/>
                </a:schemeClr>
              </a:solidFill>
            </a:endParaRPr>
          </a:p>
        </p:txBody>
      </p:sp>
      <p:graphicFrame>
        <p:nvGraphicFramePr>
          <p:cNvPr id="5" name="Object 4"/>
          <p:cNvGraphicFramePr>
            <a:graphicFrameLocks/>
          </p:cNvGraphicFramePr>
          <p:nvPr>
            <p:extLst>
              <p:ext uri="{D42A27DB-BD31-4B8C-83A1-F6EECF244321}">
                <p14:modId xmlns:p14="http://schemas.microsoft.com/office/powerpoint/2010/main" val="2140828042"/>
              </p:ext>
            </p:extLst>
          </p:nvPr>
        </p:nvGraphicFramePr>
        <p:xfrm>
          <a:off x="998538" y="2041525"/>
          <a:ext cx="7697787" cy="4278313"/>
        </p:xfrm>
        <a:graphic>
          <a:graphicData uri="http://schemas.openxmlformats.org/presentationml/2006/ole">
            <mc:AlternateContent xmlns:mc="http://schemas.openxmlformats.org/markup-compatibility/2006">
              <mc:Choice xmlns:v="urn:schemas-microsoft-com:vml" Requires="v">
                <p:oleObj name="Macro-Enabled Worksheet" r:id="rId2" imgW="6467697" imgH="3600450" progId="Excel.SheetMacroEnabled.12">
                  <p:embed/>
                </p:oleObj>
              </mc:Choice>
              <mc:Fallback>
                <p:oleObj name="Macro-Enabled Worksheet" r:id="rId2" imgW="6467697" imgH="3600450" progId="Excel.SheetMacroEnabled.12">
                  <p:embed/>
                  <p:pic>
                    <p:nvPicPr>
                      <p:cNvPr id="5" name="Object 4"/>
                      <p:cNvPicPr>
                        <a:picLocks noChangeArrowheads="1"/>
                      </p:cNvPicPr>
                      <p:nvPr/>
                    </p:nvPicPr>
                    <p:blipFill>
                      <a:blip r:embed="rId3"/>
                      <a:srcRect/>
                      <a:stretch>
                        <a:fillRect/>
                      </a:stretch>
                    </p:blipFill>
                    <p:spPr bwMode="auto">
                      <a:xfrm>
                        <a:off x="998538" y="2041525"/>
                        <a:ext cx="7697787"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96972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225462" y="1513645"/>
            <a:ext cx="9736580" cy="627671"/>
          </a:xfrm>
        </p:spPr>
        <p:txBody>
          <a:bodyPr/>
          <a:lstStyle/>
          <a:p>
            <a:pPr lvl="0"/>
            <a:r>
              <a:rPr lang="lt-LT" dirty="0"/>
              <a:t>Kaip dažnai perkate žuvininkystės ir akvakultūros produktus (žuvį ir jos produktus)?</a:t>
            </a:r>
            <a:endParaRPr lang="en-US" dirty="0"/>
          </a:p>
        </p:txBody>
      </p:sp>
      <p:sp>
        <p:nvSpPr>
          <p:cNvPr id="2" name="Title 1"/>
          <p:cNvSpPr>
            <a:spLocks noGrp="1"/>
          </p:cNvSpPr>
          <p:nvPr>
            <p:ph type="title"/>
          </p:nvPr>
        </p:nvSpPr>
        <p:spPr/>
        <p:txBody>
          <a:bodyPr>
            <a:normAutofit/>
          </a:bodyPr>
          <a:lstStyle/>
          <a:p>
            <a:r>
              <a:rPr lang="lt-LT" dirty="0">
                <a:solidFill>
                  <a:schemeClr val="accent2">
                    <a:lumMod val="75000"/>
                  </a:schemeClr>
                </a:solidFill>
              </a:rPr>
              <a:t>ŽUVININKYSTĖS IR AKVAKULTŪROS PRODUKTŲ PIRKIMO DAŽNIS (PROC.)</a:t>
            </a:r>
          </a:p>
        </p:txBody>
      </p:sp>
      <p:sp>
        <p:nvSpPr>
          <p:cNvPr id="8" name="Content Placeholder 3"/>
          <p:cNvSpPr>
            <a:spLocks noGrp="1"/>
          </p:cNvSpPr>
          <p:nvPr>
            <p:ph sz="half" idx="10"/>
          </p:nvPr>
        </p:nvSpPr>
        <p:spPr>
          <a:xfrm>
            <a:off x="8939347" y="2041209"/>
            <a:ext cx="2819709" cy="4130936"/>
          </a:xfrm>
        </p:spPr>
        <p:txBody>
          <a:bodyPr/>
          <a:lstStyle/>
          <a:p>
            <a:pPr algn="l"/>
            <a:r>
              <a:rPr lang="lt-LT" dirty="0"/>
              <a:t>Dažniau („</a:t>
            </a:r>
            <a:r>
              <a:rPr lang="en-US" dirty="0"/>
              <a:t>bent kart</a:t>
            </a:r>
            <a:r>
              <a:rPr lang="lt-LT" dirty="0"/>
              <a:t>ą per savaitę“) žuvininkystės ir akvakultūros produktus perka 46-56</a:t>
            </a:r>
            <a:r>
              <a:rPr lang="en-US" dirty="0"/>
              <a:t> m</a:t>
            </a:r>
            <a:r>
              <a:rPr lang="lt-LT" dirty="0"/>
              <a:t>., didesnių pajamų, aukštesnio išsimokslinimo gyventojai, tarp rečiausiai perkančių daugiau 18-25 m. atstovų.</a:t>
            </a:r>
          </a:p>
        </p:txBody>
      </p:sp>
      <p:sp>
        <p:nvSpPr>
          <p:cNvPr id="12" name="Content Placeholder 2"/>
          <p:cNvSpPr txBox="1">
            <a:spLocks/>
          </p:cNvSpPr>
          <p:nvPr/>
        </p:nvSpPr>
        <p:spPr>
          <a:xfrm>
            <a:off x="1223592" y="1747570"/>
            <a:ext cx="1659651" cy="293639"/>
          </a:xfrm>
          <a:prstGeom prst="rect">
            <a:avLst/>
          </a:prstGeom>
        </p:spPr>
        <p:txBody>
          <a:bodyPr vert="horz" wrap="square" lIns="91440" tIns="45720" rIns="91440" bIns="45720" rtlCol="0">
            <a:noAutofit/>
          </a:bodyPr>
          <a:lstStyle>
            <a:lvl1pPr marL="0" indent="0" algn="just" defTabSz="914400" rtl="0" eaLnBrk="1" latinLnBrk="0" hangingPunct="1">
              <a:lnSpc>
                <a:spcPct val="100000"/>
              </a:lnSpc>
              <a:spcBef>
                <a:spcPts val="0"/>
              </a:spcBef>
              <a:buClr>
                <a:schemeClr val="accent2"/>
              </a:buClr>
              <a:buFont typeface="Arial" panose="020B0604020202020204" pitchFamily="34" charset="0"/>
              <a:buNone/>
              <a:defRPr sz="1000" b="1" i="0" kern="1200" baseline="0">
                <a:solidFill>
                  <a:schemeClr val="tx1"/>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4pPr>
            <a:lvl5pPr marL="1828800" indent="0" algn="just" defTabSz="914400" rtl="0" eaLnBrk="1" latinLnBrk="0" hangingPunct="1">
              <a:lnSpc>
                <a:spcPct val="100000"/>
              </a:lnSpc>
              <a:spcBef>
                <a:spcPts val="0"/>
              </a:spcBef>
              <a:buClr>
                <a:schemeClr val="accent2"/>
              </a:buClr>
              <a:buFont typeface="Arial" panose="020B0604020202020204" pitchFamily="34" charset="0"/>
              <a:buNone/>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Clr>
                <a:srgbClr val="1AB1AF"/>
              </a:buClr>
            </a:pPr>
            <a:r>
              <a:rPr lang="lt-LT" dirty="0">
                <a:solidFill>
                  <a:schemeClr val="tx1">
                    <a:lumMod val="65000"/>
                    <a:lumOff val="35000"/>
                  </a:schemeClr>
                </a:solidFill>
              </a:rPr>
              <a:t>N=100</a:t>
            </a:r>
            <a:r>
              <a:rPr lang="ru-RU" dirty="0">
                <a:solidFill>
                  <a:schemeClr val="tx1">
                    <a:lumMod val="65000"/>
                    <a:lumOff val="35000"/>
                  </a:schemeClr>
                </a:solidFill>
              </a:rPr>
              <a:t>7</a:t>
            </a:r>
            <a:endParaRPr lang="lt-LT" dirty="0">
              <a:solidFill>
                <a:schemeClr val="tx1">
                  <a:lumMod val="65000"/>
                  <a:lumOff val="35000"/>
                </a:schemeClr>
              </a:solidFill>
            </a:endParaRPr>
          </a:p>
        </p:txBody>
      </p:sp>
      <p:graphicFrame>
        <p:nvGraphicFramePr>
          <p:cNvPr id="5" name="Object 4"/>
          <p:cNvGraphicFramePr>
            <a:graphicFrameLocks/>
          </p:cNvGraphicFramePr>
          <p:nvPr>
            <p:extLst>
              <p:ext uri="{D42A27DB-BD31-4B8C-83A1-F6EECF244321}">
                <p14:modId xmlns:p14="http://schemas.microsoft.com/office/powerpoint/2010/main" val="1715428212"/>
              </p:ext>
            </p:extLst>
          </p:nvPr>
        </p:nvGraphicFramePr>
        <p:xfrm>
          <a:off x="471777" y="1894389"/>
          <a:ext cx="9877425" cy="4514850"/>
        </p:xfrm>
        <a:graphic>
          <a:graphicData uri="http://schemas.openxmlformats.org/presentationml/2006/ole">
            <mc:AlternateContent xmlns:mc="http://schemas.openxmlformats.org/markup-compatibility/2006">
              <mc:Choice xmlns:v="urn:schemas-microsoft-com:vml" Requires="v">
                <p:oleObj name="Macro-Enabled Worksheet" r:id="rId2" imgW="8296497" imgH="3800622" progId="Excel.SheetMacroEnabled.12">
                  <p:embed/>
                </p:oleObj>
              </mc:Choice>
              <mc:Fallback>
                <p:oleObj name="Macro-Enabled Worksheet" r:id="rId2" imgW="8296497" imgH="3800622" progId="Excel.SheetMacroEnabled.12">
                  <p:embed/>
                  <p:pic>
                    <p:nvPicPr>
                      <p:cNvPr id="5" name="Object 4"/>
                      <p:cNvPicPr>
                        <a:picLocks noChangeArrowheads="1"/>
                      </p:cNvPicPr>
                      <p:nvPr/>
                    </p:nvPicPr>
                    <p:blipFill>
                      <a:blip r:embed="rId3"/>
                      <a:srcRect/>
                      <a:stretch>
                        <a:fillRect/>
                      </a:stretch>
                    </p:blipFill>
                    <p:spPr bwMode="auto">
                      <a:xfrm>
                        <a:off x="471777" y="1894389"/>
                        <a:ext cx="98774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208004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225462" y="1422205"/>
            <a:ext cx="9736580" cy="293639"/>
          </a:xfrm>
        </p:spPr>
        <p:txBody>
          <a:bodyPr/>
          <a:lstStyle/>
          <a:p>
            <a:pPr lvl="0"/>
            <a:r>
              <a:rPr lang="lt-LT" dirty="0"/>
              <a:t>Kaip dažnai Jūs perkate kiekvieną iš šių žuvininkystės ir akvakultūros produktų – dažnai, kartais, retai, niekada, nežinau?</a:t>
            </a:r>
            <a:endParaRPr lang="en-US" dirty="0"/>
          </a:p>
        </p:txBody>
      </p:sp>
      <p:sp>
        <p:nvSpPr>
          <p:cNvPr id="2" name="Title 1"/>
          <p:cNvSpPr>
            <a:spLocks noGrp="1"/>
          </p:cNvSpPr>
          <p:nvPr>
            <p:ph type="title"/>
          </p:nvPr>
        </p:nvSpPr>
        <p:spPr>
          <a:xfrm>
            <a:off x="1231935" y="307543"/>
            <a:ext cx="9730107" cy="1151703"/>
          </a:xfrm>
        </p:spPr>
        <p:txBody>
          <a:bodyPr/>
          <a:lstStyle/>
          <a:p>
            <a:r>
              <a:rPr lang="lt-LT" dirty="0">
                <a:solidFill>
                  <a:schemeClr val="accent2">
                    <a:lumMod val="75000"/>
                  </a:schemeClr>
                </a:solidFill>
              </a:rPr>
              <a:t>ATSKIRŲ ŽUVININKYSTĖS IR AKVAKULTŪROS PRODUKTŲ PIRKIMO DAŽNIS (PROC.) </a:t>
            </a:r>
            <a:endParaRPr lang="lt-LT" i="1" dirty="0">
              <a:solidFill>
                <a:schemeClr val="accent2">
                  <a:lumMod val="75000"/>
                </a:schemeClr>
              </a:solidFill>
            </a:endParaRPr>
          </a:p>
        </p:txBody>
      </p:sp>
      <p:sp>
        <p:nvSpPr>
          <p:cNvPr id="6" name="Content Placeholder 4">
            <a:extLst>
              <a:ext uri="{FF2B5EF4-FFF2-40B4-BE49-F238E27FC236}">
                <a16:creationId xmlns:a16="http://schemas.microsoft.com/office/drawing/2014/main" id="{DFA38892-573B-4C0C-94E4-365BDC1F0104}"/>
              </a:ext>
            </a:extLst>
          </p:cNvPr>
          <p:cNvSpPr>
            <a:spLocks noGrp="1"/>
          </p:cNvSpPr>
          <p:nvPr>
            <p:ph sz="half" idx="10"/>
          </p:nvPr>
        </p:nvSpPr>
        <p:spPr>
          <a:xfrm>
            <a:off x="9180110" y="1890285"/>
            <a:ext cx="3162811" cy="1367246"/>
          </a:xfrm>
        </p:spPr>
        <p:txBody>
          <a:bodyPr/>
          <a:lstStyle/>
          <a:p>
            <a:pPr algn="l"/>
            <a:r>
              <a:rPr lang="lt-LT" dirty="0"/>
              <a:t>Visų išvardintų kategorijų produktus dažniau perka aukščiausių pajamų atstovai. Šaldytus produktus dažniau perka moterys,  46-55 m. respondentai. Vyrai dažniau perka konservuotus ir apviliotus džiūvėsėliuose produktus ar pusgaminius. </a:t>
            </a:r>
            <a:endParaRPr lang="lt-LT" dirty="0">
              <a:solidFill>
                <a:srgbClr val="FF0000"/>
              </a:solidFill>
            </a:endParaRPr>
          </a:p>
        </p:txBody>
      </p:sp>
      <p:sp>
        <p:nvSpPr>
          <p:cNvPr id="9" name="Content Placeholder 16"/>
          <p:cNvSpPr txBox="1">
            <a:spLocks/>
          </p:cNvSpPr>
          <p:nvPr/>
        </p:nvSpPr>
        <p:spPr>
          <a:xfrm>
            <a:off x="1222410" y="1653815"/>
            <a:ext cx="2759040" cy="403585"/>
          </a:xfrm>
          <a:prstGeom prst="rect">
            <a:avLst/>
          </a:prstGeom>
        </p:spPr>
        <p:txBody>
          <a:bodyPr vert="horz" wrap="square" lIns="91440" tIns="45720" rIns="91440" bIns="45720" rtlCol="0">
            <a:noAutofit/>
          </a:bodyPr>
          <a:lstStyle>
            <a:lvl1pPr marL="0" indent="0" algn="just" defTabSz="914400" rtl="0" eaLnBrk="1" latinLnBrk="0" hangingPunct="1">
              <a:lnSpc>
                <a:spcPct val="100000"/>
              </a:lnSpc>
              <a:spcBef>
                <a:spcPts val="0"/>
              </a:spcBef>
              <a:buClr>
                <a:schemeClr val="accent2"/>
              </a:buClr>
              <a:buFont typeface="Arial" panose="020B0604020202020204" pitchFamily="34" charset="0"/>
              <a:buNone/>
              <a:defRPr sz="1000" b="1" i="0" kern="1200" baseline="0">
                <a:solidFill>
                  <a:schemeClr val="tx1"/>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4pPr>
            <a:lvl5pPr marL="1828800" indent="0" algn="just" defTabSz="914400" rtl="0" eaLnBrk="1" latinLnBrk="0" hangingPunct="1">
              <a:lnSpc>
                <a:spcPct val="100000"/>
              </a:lnSpc>
              <a:spcBef>
                <a:spcPts val="0"/>
              </a:spcBef>
              <a:buClr>
                <a:schemeClr val="accent2"/>
              </a:buClr>
              <a:buFont typeface="Arial" panose="020B0604020202020204" pitchFamily="34" charset="0"/>
              <a:buNone/>
              <a:defRPr sz="1400" kern="1200">
                <a:solidFill>
                  <a:schemeClr val="tx1">
                    <a:lumMod val="65000"/>
                    <a:lumOff val="3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B1AF"/>
              </a:buClr>
            </a:pPr>
            <a:r>
              <a:rPr lang="lt-LT" dirty="0">
                <a:solidFill>
                  <a:schemeClr val="tx1">
                    <a:lumMod val="65000"/>
                    <a:lumOff val="35000"/>
                  </a:schemeClr>
                </a:solidFill>
              </a:rPr>
              <a:t>N=</a:t>
            </a:r>
            <a:r>
              <a:rPr lang="en-US" dirty="0">
                <a:solidFill>
                  <a:schemeClr val="tx1">
                    <a:lumMod val="65000"/>
                    <a:lumOff val="35000"/>
                  </a:schemeClr>
                </a:solidFill>
              </a:rPr>
              <a:t>840*</a:t>
            </a:r>
          </a:p>
          <a:p>
            <a:pPr>
              <a:buClr>
                <a:srgbClr val="1AB1AF"/>
              </a:buClr>
            </a:pPr>
            <a:r>
              <a:rPr lang="en-US" dirty="0" err="1">
                <a:solidFill>
                  <a:schemeClr val="tx1">
                    <a:lumMod val="65000"/>
                    <a:lumOff val="35000"/>
                  </a:schemeClr>
                </a:solidFill>
              </a:rPr>
              <a:t>Tik</a:t>
            </a:r>
            <a:r>
              <a:rPr lang="lt-LT" dirty="0">
                <a:solidFill>
                  <a:schemeClr val="tx1">
                    <a:lumMod val="65000"/>
                    <a:lumOff val="35000"/>
                  </a:schemeClr>
                </a:solidFill>
              </a:rPr>
              <a:t> dažniau nei kartą per metus </a:t>
            </a:r>
            <a:r>
              <a:rPr lang="en-US" dirty="0" err="1">
                <a:solidFill>
                  <a:schemeClr val="tx1">
                    <a:lumMod val="65000"/>
                    <a:lumOff val="35000"/>
                  </a:schemeClr>
                </a:solidFill>
              </a:rPr>
              <a:t>perkantys</a:t>
            </a:r>
            <a:r>
              <a:rPr lang="en-US" dirty="0">
                <a:solidFill>
                  <a:schemeClr val="tx1">
                    <a:lumMod val="65000"/>
                    <a:lumOff val="35000"/>
                  </a:schemeClr>
                </a:solidFill>
              </a:rPr>
              <a:t> </a:t>
            </a:r>
            <a:r>
              <a:rPr lang="lt-LT" dirty="0">
                <a:solidFill>
                  <a:schemeClr val="tx1">
                    <a:lumMod val="65000"/>
                    <a:lumOff val="35000"/>
                  </a:schemeClr>
                </a:solidFill>
              </a:rPr>
              <a:t>žuvininkystės ir akvakultūros produktus.</a:t>
            </a:r>
          </a:p>
        </p:txBody>
      </p:sp>
      <p:graphicFrame>
        <p:nvGraphicFramePr>
          <p:cNvPr id="3" name="Object 2"/>
          <p:cNvGraphicFramePr>
            <a:graphicFrameLocks/>
          </p:cNvGraphicFramePr>
          <p:nvPr>
            <p:extLst>
              <p:ext uri="{D42A27DB-BD31-4B8C-83A1-F6EECF244321}">
                <p14:modId xmlns:p14="http://schemas.microsoft.com/office/powerpoint/2010/main" val="3782271511"/>
              </p:ext>
            </p:extLst>
          </p:nvPr>
        </p:nvGraphicFramePr>
        <p:xfrm>
          <a:off x="142875" y="2387600"/>
          <a:ext cx="9167813" cy="3230563"/>
        </p:xfrm>
        <a:graphic>
          <a:graphicData uri="http://schemas.openxmlformats.org/presentationml/2006/ole">
            <mc:AlternateContent xmlns:mc="http://schemas.openxmlformats.org/markup-compatibility/2006">
              <mc:Choice xmlns:v="urn:schemas-microsoft-com:vml" Requires="v">
                <p:oleObj name="Macro-Enabled Worksheet" r:id="rId2" imgW="4791297" imgH="1685778" progId="Excel.SheetMacroEnabled.12">
                  <p:embed/>
                </p:oleObj>
              </mc:Choice>
              <mc:Fallback>
                <p:oleObj name="Macro-Enabled Worksheet" r:id="rId2" imgW="4791297" imgH="1685778" progId="Excel.SheetMacroEnabled.12">
                  <p:embed/>
                  <p:pic>
                    <p:nvPicPr>
                      <p:cNvPr id="3" name="Object 2"/>
                      <p:cNvPicPr>
                        <a:picLocks noChangeArrowheads="1"/>
                      </p:cNvPicPr>
                      <p:nvPr/>
                    </p:nvPicPr>
                    <p:blipFill>
                      <a:blip r:embed="rId3"/>
                      <a:srcRect/>
                      <a:stretch>
                        <a:fillRect/>
                      </a:stretch>
                    </p:blipFill>
                    <p:spPr bwMode="auto">
                      <a:xfrm>
                        <a:off x="142875" y="2387600"/>
                        <a:ext cx="9167813" cy="323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28101681"/>
      </p:ext>
    </p:extLst>
  </p:cSld>
  <p:clrMapOvr>
    <a:masterClrMapping/>
  </p:clrMapOvr>
</p:sld>
</file>

<file path=ppt/theme/theme1.xml><?xml version="1.0" encoding="utf-8"?>
<a:theme xmlns:a="http://schemas.openxmlformats.org/drawingml/2006/main" name="1_Office Theme">
  <a:themeElements>
    <a:clrScheme name="Custom 2">
      <a:dk1>
        <a:sysClr val="windowText" lastClr="000000"/>
      </a:dk1>
      <a:lt1>
        <a:sysClr val="window" lastClr="FFFFFF"/>
      </a:lt1>
      <a:dk2>
        <a:srgbClr val="1F497D"/>
      </a:dk2>
      <a:lt2>
        <a:srgbClr val="EEECE1"/>
      </a:lt2>
      <a:accent1>
        <a:srgbClr val="00565B"/>
      </a:accent1>
      <a:accent2>
        <a:srgbClr val="1AB1AF"/>
      </a:accent2>
      <a:accent3>
        <a:srgbClr val="00D0D3"/>
      </a:accent3>
      <a:accent4>
        <a:srgbClr val="CCCCCC"/>
      </a:accent4>
      <a:accent5>
        <a:srgbClr val="4BACC6"/>
      </a:accent5>
      <a:accent6>
        <a:srgbClr val="F79646"/>
      </a:accent6>
      <a:hlink>
        <a:srgbClr val="0000FF"/>
      </a:hlink>
      <a:folHlink>
        <a:srgbClr val="800080"/>
      </a:folHlink>
    </a:clrScheme>
    <a:fontScheme name="Spinter">
      <a:majorFont>
        <a:latin typeface="Microsoft YaHei UI Light"/>
        <a:ea typeface=""/>
        <a:cs typeface=""/>
      </a:majorFont>
      <a:minorFont>
        <a:latin typeface="Microsoft YaHei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
      <a:dk1>
        <a:sysClr val="windowText" lastClr="000000"/>
      </a:dk1>
      <a:lt1>
        <a:sysClr val="window" lastClr="FFFFFF"/>
      </a:lt1>
      <a:dk2>
        <a:srgbClr val="1F497D"/>
      </a:dk2>
      <a:lt2>
        <a:srgbClr val="EEECE1"/>
      </a:lt2>
      <a:accent1>
        <a:srgbClr val="00565B"/>
      </a:accent1>
      <a:accent2>
        <a:srgbClr val="1AB1AF"/>
      </a:accent2>
      <a:accent3>
        <a:srgbClr val="00D0D3"/>
      </a:accent3>
      <a:accent4>
        <a:srgbClr val="CCCCCC"/>
      </a:accent4>
      <a:accent5>
        <a:srgbClr val="4BACC6"/>
      </a:accent5>
      <a:accent6>
        <a:srgbClr val="F79646"/>
      </a:accent6>
      <a:hlink>
        <a:srgbClr val="0000FF"/>
      </a:hlink>
      <a:folHlink>
        <a:srgbClr val="800080"/>
      </a:folHlink>
    </a:clrScheme>
    <a:fontScheme name="Spinter">
      <a:majorFont>
        <a:latin typeface="Microsoft YaHei UI Light"/>
        <a:ea typeface=""/>
        <a:cs typeface=""/>
      </a:majorFont>
      <a:minorFont>
        <a:latin typeface="Microsoft YaHei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2">
      <a:dk1>
        <a:sysClr val="windowText" lastClr="000000"/>
      </a:dk1>
      <a:lt1>
        <a:sysClr val="window" lastClr="FFFFFF"/>
      </a:lt1>
      <a:dk2>
        <a:srgbClr val="1F497D"/>
      </a:dk2>
      <a:lt2>
        <a:srgbClr val="EEECE1"/>
      </a:lt2>
      <a:accent1>
        <a:srgbClr val="00565B"/>
      </a:accent1>
      <a:accent2>
        <a:srgbClr val="1AB1AF"/>
      </a:accent2>
      <a:accent3>
        <a:srgbClr val="00D0D3"/>
      </a:accent3>
      <a:accent4>
        <a:srgbClr val="CCCCCC"/>
      </a:accent4>
      <a:accent5>
        <a:srgbClr val="4BACC6"/>
      </a:accent5>
      <a:accent6>
        <a:srgbClr val="F79646"/>
      </a:accent6>
      <a:hlink>
        <a:srgbClr val="0000FF"/>
      </a:hlink>
      <a:folHlink>
        <a:srgbClr val="800080"/>
      </a:folHlink>
    </a:clrScheme>
    <a:fontScheme name="Spinter">
      <a:majorFont>
        <a:latin typeface="Microsoft YaHei UI Light"/>
        <a:ea typeface=""/>
        <a:cs typeface=""/>
      </a:majorFont>
      <a:minorFont>
        <a:latin typeface="Microsoft YaHei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10708</TotalTime>
  <Words>1199</Words>
  <Application>Microsoft Office PowerPoint</Application>
  <PresentationFormat>Widescreen</PresentationFormat>
  <Paragraphs>258</Paragraphs>
  <Slides>16</Slides>
  <Notes>0</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16</vt:i4>
      </vt:variant>
    </vt:vector>
  </HeadingPairs>
  <TitlesOfParts>
    <vt:vector size="24" baseType="lpstr">
      <vt:lpstr>Yu Gothic UI Semilight</vt:lpstr>
      <vt:lpstr>Microsoft YaHei UI Light</vt:lpstr>
      <vt:lpstr>Arial</vt:lpstr>
      <vt:lpstr>Calibri</vt:lpstr>
      <vt:lpstr>1_Office Theme</vt:lpstr>
      <vt:lpstr>Office Theme</vt:lpstr>
      <vt:lpstr>2_Office Theme</vt:lpstr>
      <vt:lpstr>Macro-Enabled Worksheet</vt:lpstr>
      <vt:lpstr>ŽUVININKYSTĖS IR AKVAKULTŪROS SEKTORIAUS SVARBOS IR PRODUKTŲ VARTOJIMO TYRIMAS</vt:lpstr>
      <vt:lpstr>PowerPoint Presentation</vt:lpstr>
      <vt:lpstr>TYRIMO METODIKA</vt:lpstr>
      <vt:lpstr>STATISTINĖ PAKLAIDA</vt:lpstr>
      <vt:lpstr>SOCIALINĖS-DEMOGRAFINĖS CHARAKTERISTIKOS</vt:lpstr>
      <vt:lpstr>PowerPoint Presentation</vt:lpstr>
      <vt:lpstr>ŽUVININKYSTĖS IR AKVAKULTŪROS SEKTORIAUS SVARBOS LIETUVOS EKONOMIKAI VERTINIMAS (PROC.)</vt:lpstr>
      <vt:lpstr>ŽUVININKYSTĖS IR AKVAKULTŪROS PRODUKTŲ PIRKIMO DAŽNIS (PROC.)</vt:lpstr>
      <vt:lpstr>ATSKIRŲ ŽUVININKYSTĖS IR AKVAKULTŪROS PRODUKTŲ PIRKIMO DAŽNIS (PROC.) </vt:lpstr>
      <vt:lpstr>DAŽNIAUSIAI PERKAMOS ŠVIEŽIOS ŽUVIES RŪŠYS (PROC.)</vt:lpstr>
      <vt:lpstr>SVARBIAUSI ASPEKTAI RENKANTIS ŽUVININKYSTĖS AR AKVAKULTŪROS PRODUKTUS (PROC.)</vt:lpstr>
      <vt:lpstr>VEIKSNIAI SKATINANTYS PIRKTI ŽUVININKYSTĖS IR AKVAKULTŪROS PRODUKTUS (PROC.)</vt:lpstr>
      <vt:lpstr>PowerPoint Presentation</vt:lpstr>
      <vt:lpstr>APIBENDRINIMAI</vt:lpstr>
      <vt:lpstr>APIBENDRINIMAI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Remigijus</dc:creator>
  <cp:lastModifiedBy>Ignas</cp:lastModifiedBy>
  <cp:revision>1052</cp:revision>
  <cp:lastPrinted>2018-02-02T07:59:50Z</cp:lastPrinted>
  <dcterms:created xsi:type="dcterms:W3CDTF">2016-10-12T19:46:29Z</dcterms:created>
  <dcterms:modified xsi:type="dcterms:W3CDTF">2020-12-29T12:29:31Z</dcterms:modified>
</cp:coreProperties>
</file>