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99" r:id="rId2"/>
    <p:sldId id="609" r:id="rId3"/>
    <p:sldId id="597" r:id="rId4"/>
    <p:sldId id="598" r:id="rId5"/>
    <p:sldId id="612" r:id="rId6"/>
    <p:sldId id="613" r:id="rId7"/>
    <p:sldId id="614" r:id="rId8"/>
    <p:sldId id="603" r:id="rId9"/>
    <p:sldId id="616" r:id="rId10"/>
    <p:sldId id="617" r:id="rId11"/>
    <p:sldId id="618" r:id="rId12"/>
    <p:sldId id="619" r:id="rId13"/>
    <p:sldId id="620" r:id="rId14"/>
    <p:sldId id="621" r:id="rId15"/>
    <p:sldId id="622" r:id="rId16"/>
    <p:sldId id="594" r:id="rId17"/>
    <p:sldId id="300" r:id="rId18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s Pupius" initials="JP" lastIdx="1" clrIdx="0">
    <p:extLst>
      <p:ext uri="{19B8F6BF-5375-455C-9EA6-DF929625EA0E}">
        <p15:presenceInfo xmlns:p15="http://schemas.microsoft.com/office/powerpoint/2012/main" userId="S::jonas.pupius@nma.lt::e8af3969-c815-4fae-8e42-1c04a7aea24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E9F5EF"/>
    <a:srgbClr val="7F7F7F"/>
    <a:srgbClr val="009650"/>
    <a:srgbClr val="999999"/>
    <a:srgbClr val="CEEBDB"/>
    <a:srgbClr val="006837"/>
    <a:srgbClr val="B89352"/>
    <a:srgbClr val="C58B27"/>
    <a:srgbClr val="FF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1830" autoAdjust="0"/>
  </p:normalViewPr>
  <p:slideViewPr>
    <p:cSldViewPr snapToGrid="0">
      <p:cViewPr varScale="1">
        <p:scale>
          <a:sx n="67" d="100"/>
          <a:sy n="67" d="100"/>
        </p:scale>
        <p:origin x="1267" y="62"/>
      </p:cViewPr>
      <p:guideLst>
        <p:guide orient="horz" pos="4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rgita Mikelevičiūtė" userId="4ea1d5c6-9f0d-4c36-b0f2-e5cfd15ae668" providerId="ADAL" clId="{DE5B1228-8844-4821-8BA5-2DF6406A5270}"/>
    <pc:docChg chg="undo redo custSel addSld delSld modSld sldOrd">
      <pc:chgData name="Jurgita Mikelevičiūtė" userId="4ea1d5c6-9f0d-4c36-b0f2-e5cfd15ae668" providerId="ADAL" clId="{DE5B1228-8844-4821-8BA5-2DF6406A5270}" dt="2025-05-22T14:52:39.694" v="4857" actId="2696"/>
      <pc:docMkLst>
        <pc:docMk/>
      </pc:docMkLst>
      <pc:sldChg chg="del">
        <pc:chgData name="Jurgita Mikelevičiūtė" userId="4ea1d5c6-9f0d-4c36-b0f2-e5cfd15ae668" providerId="ADAL" clId="{DE5B1228-8844-4821-8BA5-2DF6406A5270}" dt="2025-05-21T13:26:16.449" v="2081" actId="2696"/>
        <pc:sldMkLst>
          <pc:docMk/>
          <pc:sldMk cId="1358413962" sldId="303"/>
        </pc:sldMkLst>
      </pc:sldChg>
      <pc:sldChg chg="del">
        <pc:chgData name="Jurgita Mikelevičiūtė" userId="4ea1d5c6-9f0d-4c36-b0f2-e5cfd15ae668" providerId="ADAL" clId="{DE5B1228-8844-4821-8BA5-2DF6406A5270}" dt="2025-05-21T13:28:13.542" v="2153" actId="2696"/>
        <pc:sldMkLst>
          <pc:docMk/>
          <pc:sldMk cId="2520510573" sldId="305"/>
        </pc:sldMkLst>
      </pc:sldChg>
      <pc:sldChg chg="delSp modSp mod ord">
        <pc:chgData name="Jurgita Mikelevičiūtė" userId="4ea1d5c6-9f0d-4c36-b0f2-e5cfd15ae668" providerId="ADAL" clId="{DE5B1228-8844-4821-8BA5-2DF6406A5270}" dt="2025-05-22T09:36:29.360" v="2367"/>
        <pc:sldMkLst>
          <pc:docMk/>
          <pc:sldMk cId="3500483253" sldId="307"/>
        </pc:sldMkLst>
      </pc:sldChg>
      <pc:sldChg chg="del">
        <pc:chgData name="Jurgita Mikelevičiūtė" userId="4ea1d5c6-9f0d-4c36-b0f2-e5cfd15ae668" providerId="ADAL" clId="{DE5B1228-8844-4821-8BA5-2DF6406A5270}" dt="2025-05-21T13:24:37.206" v="2065" actId="2696"/>
        <pc:sldMkLst>
          <pc:docMk/>
          <pc:sldMk cId="1131413469" sldId="312"/>
        </pc:sldMkLst>
      </pc:sldChg>
      <pc:sldChg chg="delSp modSp mod ord">
        <pc:chgData name="Jurgita Mikelevičiūtė" userId="4ea1d5c6-9f0d-4c36-b0f2-e5cfd15ae668" providerId="ADAL" clId="{DE5B1228-8844-4821-8BA5-2DF6406A5270}" dt="2025-05-22T09:35:33.612" v="2365" actId="1076"/>
        <pc:sldMkLst>
          <pc:docMk/>
          <pc:sldMk cId="4011647675" sldId="313"/>
        </pc:sldMkLst>
      </pc:sldChg>
      <pc:sldChg chg="delSp modSp add del mod">
        <pc:chgData name="Jurgita Mikelevičiūtė" userId="4ea1d5c6-9f0d-4c36-b0f2-e5cfd15ae668" providerId="ADAL" clId="{DE5B1228-8844-4821-8BA5-2DF6406A5270}" dt="2025-05-21T13:06:39.910" v="624" actId="2696"/>
        <pc:sldMkLst>
          <pc:docMk/>
          <pc:sldMk cId="2812730805" sldId="326"/>
        </pc:sldMkLst>
      </pc:sldChg>
      <pc:sldChg chg="del">
        <pc:chgData name="Jurgita Mikelevičiūtė" userId="4ea1d5c6-9f0d-4c36-b0f2-e5cfd15ae668" providerId="ADAL" clId="{DE5B1228-8844-4821-8BA5-2DF6406A5270}" dt="2025-05-21T13:28:29.767" v="2156" actId="2696"/>
        <pc:sldMkLst>
          <pc:docMk/>
          <pc:sldMk cId="0" sldId="478"/>
        </pc:sldMkLst>
      </pc:sldChg>
      <pc:sldChg chg="delSp modSp add del mod ord">
        <pc:chgData name="Jurgita Mikelevičiūtė" userId="4ea1d5c6-9f0d-4c36-b0f2-e5cfd15ae668" providerId="ADAL" clId="{DE5B1228-8844-4821-8BA5-2DF6406A5270}" dt="2025-05-22T09:35:04.415" v="2362" actId="1076"/>
        <pc:sldMkLst>
          <pc:docMk/>
          <pc:sldMk cId="2833127758" sldId="503"/>
        </pc:sldMkLst>
      </pc:sldChg>
      <pc:sldChg chg="del">
        <pc:chgData name="Jurgita Mikelevičiūtė" userId="4ea1d5c6-9f0d-4c36-b0f2-e5cfd15ae668" providerId="ADAL" clId="{DE5B1228-8844-4821-8BA5-2DF6406A5270}" dt="2025-05-21T13:24:48.995" v="2066" actId="2696"/>
        <pc:sldMkLst>
          <pc:docMk/>
          <pc:sldMk cId="4080616552" sldId="505"/>
        </pc:sldMkLst>
      </pc:sldChg>
      <pc:sldChg chg="del">
        <pc:chgData name="Jurgita Mikelevičiūtė" userId="4ea1d5c6-9f0d-4c36-b0f2-e5cfd15ae668" providerId="ADAL" clId="{DE5B1228-8844-4821-8BA5-2DF6406A5270}" dt="2025-05-21T13:24:58.131" v="2067" actId="2696"/>
        <pc:sldMkLst>
          <pc:docMk/>
          <pc:sldMk cId="2892805328" sldId="507"/>
        </pc:sldMkLst>
      </pc:sldChg>
      <pc:sldChg chg="addSp delSp modSp del mod ord">
        <pc:chgData name="Jurgita Mikelevičiūtė" userId="4ea1d5c6-9f0d-4c36-b0f2-e5cfd15ae668" providerId="ADAL" clId="{DE5B1228-8844-4821-8BA5-2DF6406A5270}" dt="2025-05-22T10:30:47.584" v="3010" actId="2696"/>
        <pc:sldMkLst>
          <pc:docMk/>
          <pc:sldMk cId="4070428744" sldId="511"/>
        </pc:sldMkLst>
      </pc:sldChg>
      <pc:sldChg chg="add del">
        <pc:chgData name="Jurgita Mikelevičiūtė" userId="4ea1d5c6-9f0d-4c36-b0f2-e5cfd15ae668" providerId="ADAL" clId="{DE5B1228-8844-4821-8BA5-2DF6406A5270}" dt="2025-05-21T13:26:55.268" v="2123" actId="2696"/>
        <pc:sldMkLst>
          <pc:docMk/>
          <pc:sldMk cId="1742614709" sldId="513"/>
        </pc:sldMkLst>
      </pc:sldChg>
      <pc:sldChg chg="delSp modSp del mod ord">
        <pc:chgData name="Jurgita Mikelevičiūtė" userId="4ea1d5c6-9f0d-4c36-b0f2-e5cfd15ae668" providerId="ADAL" clId="{DE5B1228-8844-4821-8BA5-2DF6406A5270}" dt="2025-05-21T13:36:21.574" v="2342" actId="2696"/>
        <pc:sldMkLst>
          <pc:docMk/>
          <pc:sldMk cId="2393862557" sldId="525"/>
        </pc:sldMkLst>
      </pc:sldChg>
      <pc:sldChg chg="del">
        <pc:chgData name="Jurgita Mikelevičiūtė" userId="4ea1d5c6-9f0d-4c36-b0f2-e5cfd15ae668" providerId="ADAL" clId="{DE5B1228-8844-4821-8BA5-2DF6406A5270}" dt="2025-05-21T13:25:58.138" v="2077" actId="2696"/>
        <pc:sldMkLst>
          <pc:docMk/>
          <pc:sldMk cId="3519764769" sldId="527"/>
        </pc:sldMkLst>
      </pc:sldChg>
      <pc:sldChg chg="del">
        <pc:chgData name="Jurgita Mikelevičiūtė" userId="4ea1d5c6-9f0d-4c36-b0f2-e5cfd15ae668" providerId="ADAL" clId="{DE5B1228-8844-4821-8BA5-2DF6406A5270}" dt="2025-05-21T13:25:43.226" v="2076" actId="2696"/>
        <pc:sldMkLst>
          <pc:docMk/>
          <pc:sldMk cId="1255977174" sldId="530"/>
        </pc:sldMkLst>
      </pc:sldChg>
      <pc:sldChg chg="addSp delSp modSp mod">
        <pc:chgData name="Jurgita Mikelevičiūtė" userId="4ea1d5c6-9f0d-4c36-b0f2-e5cfd15ae668" providerId="ADAL" clId="{DE5B1228-8844-4821-8BA5-2DF6406A5270}" dt="2025-05-22T11:01:30.083" v="3547" actId="14100"/>
        <pc:sldMkLst>
          <pc:docMk/>
          <pc:sldMk cId="407958152" sldId="531"/>
        </pc:sldMkLst>
      </pc:sldChg>
      <pc:sldChg chg="addSp delSp modSp add del mod">
        <pc:chgData name="Jurgita Mikelevičiūtė" userId="4ea1d5c6-9f0d-4c36-b0f2-e5cfd15ae668" providerId="ADAL" clId="{DE5B1228-8844-4821-8BA5-2DF6406A5270}" dt="2025-05-22T10:47:34.992" v="3169" actId="255"/>
        <pc:sldMkLst>
          <pc:docMk/>
          <pc:sldMk cId="881581308" sldId="532"/>
        </pc:sldMkLst>
      </pc:sldChg>
      <pc:sldChg chg="add del">
        <pc:chgData name="Jurgita Mikelevičiūtė" userId="4ea1d5c6-9f0d-4c36-b0f2-e5cfd15ae668" providerId="ADAL" clId="{DE5B1228-8844-4821-8BA5-2DF6406A5270}" dt="2025-05-22T10:46:50.525" v="3166" actId="2696"/>
        <pc:sldMkLst>
          <pc:docMk/>
          <pc:sldMk cId="242883212" sldId="533"/>
        </pc:sldMkLst>
      </pc:sldChg>
      <pc:sldChg chg="addSp delSp modSp mod delAnim">
        <pc:chgData name="Jurgita Mikelevičiūtė" userId="4ea1d5c6-9f0d-4c36-b0f2-e5cfd15ae668" providerId="ADAL" clId="{DE5B1228-8844-4821-8BA5-2DF6406A5270}" dt="2025-05-22T10:56:56.953" v="3500" actId="207"/>
        <pc:sldMkLst>
          <pc:docMk/>
          <pc:sldMk cId="3351346803" sldId="534"/>
        </pc:sldMkLst>
      </pc:sldChg>
      <pc:sldChg chg="addSp delSp modSp mod ord">
        <pc:chgData name="Jurgita Mikelevičiūtė" userId="4ea1d5c6-9f0d-4c36-b0f2-e5cfd15ae668" providerId="ADAL" clId="{DE5B1228-8844-4821-8BA5-2DF6406A5270}" dt="2025-05-22T11:09:27.090" v="3611" actId="1076"/>
        <pc:sldMkLst>
          <pc:docMk/>
          <pc:sldMk cId="4231297826" sldId="535"/>
        </pc:sldMkLst>
      </pc:sldChg>
      <pc:sldChg chg="del">
        <pc:chgData name="Jurgita Mikelevičiūtė" userId="4ea1d5c6-9f0d-4c36-b0f2-e5cfd15ae668" providerId="ADAL" clId="{DE5B1228-8844-4821-8BA5-2DF6406A5270}" dt="2025-05-21T13:35:34.209" v="2281" actId="2696"/>
        <pc:sldMkLst>
          <pc:docMk/>
          <pc:sldMk cId="121363223" sldId="536"/>
        </pc:sldMkLst>
      </pc:sldChg>
      <pc:sldChg chg="del">
        <pc:chgData name="Jurgita Mikelevičiūtė" userId="4ea1d5c6-9f0d-4c36-b0f2-e5cfd15ae668" providerId="ADAL" clId="{DE5B1228-8844-4821-8BA5-2DF6406A5270}" dt="2025-05-21T13:27:55.044" v="2150" actId="2696"/>
        <pc:sldMkLst>
          <pc:docMk/>
          <pc:sldMk cId="683105238" sldId="537"/>
        </pc:sldMkLst>
      </pc:sldChg>
      <pc:sldChg chg="del">
        <pc:chgData name="Jurgita Mikelevičiūtė" userId="4ea1d5c6-9f0d-4c36-b0f2-e5cfd15ae668" providerId="ADAL" clId="{DE5B1228-8844-4821-8BA5-2DF6406A5270}" dt="2025-05-21T13:28:06.557" v="2151" actId="2696"/>
        <pc:sldMkLst>
          <pc:docMk/>
          <pc:sldMk cId="584399695" sldId="538"/>
        </pc:sldMkLst>
      </pc:sldChg>
      <pc:sldChg chg="del">
        <pc:chgData name="Jurgita Mikelevičiūtė" userId="4ea1d5c6-9f0d-4c36-b0f2-e5cfd15ae668" providerId="ADAL" clId="{DE5B1228-8844-4821-8BA5-2DF6406A5270}" dt="2025-05-21T13:28:09.556" v="2152" actId="2696"/>
        <pc:sldMkLst>
          <pc:docMk/>
          <pc:sldMk cId="3551371016" sldId="539"/>
        </pc:sldMkLst>
      </pc:sldChg>
      <pc:sldChg chg="del">
        <pc:chgData name="Jurgita Mikelevičiūtė" userId="4ea1d5c6-9f0d-4c36-b0f2-e5cfd15ae668" providerId="ADAL" clId="{DE5B1228-8844-4821-8BA5-2DF6406A5270}" dt="2025-05-21T13:28:21.023" v="2155" actId="2696"/>
        <pc:sldMkLst>
          <pc:docMk/>
          <pc:sldMk cId="1106075724" sldId="540"/>
        </pc:sldMkLst>
      </pc:sldChg>
      <pc:sldChg chg="del">
        <pc:chgData name="Jurgita Mikelevičiūtė" userId="4ea1d5c6-9f0d-4c36-b0f2-e5cfd15ae668" providerId="ADAL" clId="{DE5B1228-8844-4821-8BA5-2DF6406A5270}" dt="2025-05-21T13:26:09.287" v="2080" actId="2696"/>
        <pc:sldMkLst>
          <pc:docMk/>
          <pc:sldMk cId="3583978641" sldId="544"/>
        </pc:sldMkLst>
      </pc:sldChg>
      <pc:sldChg chg="del">
        <pc:chgData name="Jurgita Mikelevičiūtė" userId="4ea1d5c6-9f0d-4c36-b0f2-e5cfd15ae668" providerId="ADAL" clId="{DE5B1228-8844-4821-8BA5-2DF6406A5270}" dt="2025-05-21T13:26:04.314" v="2079" actId="2696"/>
        <pc:sldMkLst>
          <pc:docMk/>
          <pc:sldMk cId="1164848224" sldId="546"/>
        </pc:sldMkLst>
      </pc:sldChg>
      <pc:sldChg chg="del ord">
        <pc:chgData name="Jurgita Mikelevičiūtė" userId="4ea1d5c6-9f0d-4c36-b0f2-e5cfd15ae668" providerId="ADAL" clId="{DE5B1228-8844-4821-8BA5-2DF6406A5270}" dt="2025-05-22T09:37:59.163" v="2370" actId="2696"/>
        <pc:sldMkLst>
          <pc:docMk/>
          <pc:sldMk cId="259426835" sldId="547"/>
        </pc:sldMkLst>
      </pc:sldChg>
      <pc:sldChg chg="del">
        <pc:chgData name="Jurgita Mikelevičiūtė" userId="4ea1d5c6-9f0d-4c36-b0f2-e5cfd15ae668" providerId="ADAL" clId="{DE5B1228-8844-4821-8BA5-2DF6406A5270}" dt="2025-05-21T13:26:01.127" v="2078" actId="2696"/>
        <pc:sldMkLst>
          <pc:docMk/>
          <pc:sldMk cId="1577379846" sldId="549"/>
        </pc:sldMkLst>
      </pc:sldChg>
      <pc:sldChg chg="add del">
        <pc:chgData name="Jurgita Mikelevičiūtė" userId="4ea1d5c6-9f0d-4c36-b0f2-e5cfd15ae668" providerId="ADAL" clId="{DE5B1228-8844-4821-8BA5-2DF6406A5270}" dt="2025-05-22T10:43:51.682" v="3133" actId="2696"/>
        <pc:sldMkLst>
          <pc:docMk/>
          <pc:sldMk cId="3804426115" sldId="550"/>
        </pc:sldMkLst>
      </pc:sldChg>
      <pc:sldChg chg="addSp delSp modSp del mod">
        <pc:chgData name="Jurgita Mikelevičiūtė" userId="4ea1d5c6-9f0d-4c36-b0f2-e5cfd15ae668" providerId="ADAL" clId="{DE5B1228-8844-4821-8BA5-2DF6406A5270}" dt="2025-05-22T11:56:32.849" v="4276" actId="47"/>
        <pc:sldMkLst>
          <pc:docMk/>
          <pc:sldMk cId="818739452" sldId="551"/>
        </pc:sldMkLst>
      </pc:sldChg>
      <pc:sldChg chg="del">
        <pc:chgData name="Jurgita Mikelevičiūtė" userId="4ea1d5c6-9f0d-4c36-b0f2-e5cfd15ae668" providerId="ADAL" clId="{DE5B1228-8844-4821-8BA5-2DF6406A5270}" dt="2025-05-21T13:28:18.045" v="2154" actId="2696"/>
        <pc:sldMkLst>
          <pc:docMk/>
          <pc:sldMk cId="283105117" sldId="552"/>
        </pc:sldMkLst>
      </pc:sldChg>
      <pc:sldChg chg="del">
        <pc:chgData name="Jurgita Mikelevičiūtė" userId="4ea1d5c6-9f0d-4c36-b0f2-e5cfd15ae668" providerId="ADAL" clId="{DE5B1228-8844-4821-8BA5-2DF6406A5270}" dt="2025-05-21T13:29:09.450" v="2199" actId="2696"/>
        <pc:sldMkLst>
          <pc:docMk/>
          <pc:sldMk cId="75402279" sldId="554"/>
        </pc:sldMkLst>
      </pc:sldChg>
      <pc:sldChg chg="delSp modSp mod">
        <pc:chgData name="Jurgita Mikelevičiūtė" userId="4ea1d5c6-9f0d-4c36-b0f2-e5cfd15ae668" providerId="ADAL" clId="{DE5B1228-8844-4821-8BA5-2DF6406A5270}" dt="2025-05-22T09:51:33.796" v="2595" actId="14100"/>
        <pc:sldMkLst>
          <pc:docMk/>
          <pc:sldMk cId="598927677" sldId="555"/>
        </pc:sldMkLst>
      </pc:sldChg>
      <pc:sldChg chg="del">
        <pc:chgData name="Jurgita Mikelevičiūtė" userId="4ea1d5c6-9f0d-4c36-b0f2-e5cfd15ae668" providerId="ADAL" clId="{DE5B1228-8844-4821-8BA5-2DF6406A5270}" dt="2025-05-21T13:29:12.276" v="2200" actId="2696"/>
        <pc:sldMkLst>
          <pc:docMk/>
          <pc:sldMk cId="1061931228" sldId="556"/>
        </pc:sldMkLst>
      </pc:sldChg>
      <pc:sldChg chg="del">
        <pc:chgData name="Jurgita Mikelevičiūtė" userId="4ea1d5c6-9f0d-4c36-b0f2-e5cfd15ae668" providerId="ADAL" clId="{DE5B1228-8844-4821-8BA5-2DF6406A5270}" dt="2025-05-21T13:29:17.976" v="2201" actId="2696"/>
        <pc:sldMkLst>
          <pc:docMk/>
          <pc:sldMk cId="2128817491" sldId="558"/>
        </pc:sldMkLst>
      </pc:sldChg>
      <pc:sldChg chg="addSp delSp modSp mod ord">
        <pc:chgData name="Jurgita Mikelevičiūtė" userId="4ea1d5c6-9f0d-4c36-b0f2-e5cfd15ae668" providerId="ADAL" clId="{DE5B1228-8844-4821-8BA5-2DF6406A5270}" dt="2025-05-22T11:05:27.709" v="3569" actId="14100"/>
        <pc:sldMkLst>
          <pc:docMk/>
          <pc:sldMk cId="4208925458" sldId="579"/>
        </pc:sldMkLst>
      </pc:sldChg>
      <pc:sldChg chg="addSp delSp modSp mod">
        <pc:chgData name="Jurgita Mikelevičiūtė" userId="4ea1d5c6-9f0d-4c36-b0f2-e5cfd15ae668" providerId="ADAL" clId="{DE5B1228-8844-4821-8BA5-2DF6406A5270}" dt="2025-05-22T10:01:50.050" v="2679" actId="255"/>
        <pc:sldMkLst>
          <pc:docMk/>
          <pc:sldMk cId="2438387974" sldId="580"/>
        </pc:sldMkLst>
      </pc:sldChg>
      <pc:sldChg chg="addSp delSp modSp mod">
        <pc:chgData name="Jurgita Mikelevičiūtė" userId="4ea1d5c6-9f0d-4c36-b0f2-e5cfd15ae668" providerId="ADAL" clId="{DE5B1228-8844-4821-8BA5-2DF6406A5270}" dt="2025-05-22T09:54:29.395" v="2620" actId="1076"/>
        <pc:sldMkLst>
          <pc:docMk/>
          <pc:sldMk cId="1733126566" sldId="581"/>
        </pc:sldMkLst>
      </pc:sldChg>
      <pc:sldChg chg="addSp delSp modSp mod">
        <pc:chgData name="Jurgita Mikelevičiūtė" userId="4ea1d5c6-9f0d-4c36-b0f2-e5cfd15ae668" providerId="ADAL" clId="{DE5B1228-8844-4821-8BA5-2DF6406A5270}" dt="2025-05-22T10:02:50.401" v="2685" actId="1076"/>
        <pc:sldMkLst>
          <pc:docMk/>
          <pc:sldMk cId="1116669173" sldId="582"/>
        </pc:sldMkLst>
      </pc:sldChg>
      <pc:sldChg chg="addSp delSp modSp mod ord">
        <pc:chgData name="Jurgita Mikelevičiūtė" userId="4ea1d5c6-9f0d-4c36-b0f2-e5cfd15ae668" providerId="ADAL" clId="{DE5B1228-8844-4821-8BA5-2DF6406A5270}" dt="2025-05-22T10:02:10.562" v="2680" actId="5793"/>
        <pc:sldMkLst>
          <pc:docMk/>
          <pc:sldMk cId="2477419154" sldId="583"/>
        </pc:sldMkLst>
      </pc:sldChg>
      <pc:sldChg chg="add del">
        <pc:chgData name="Jurgita Mikelevičiūtė" userId="4ea1d5c6-9f0d-4c36-b0f2-e5cfd15ae668" providerId="ADAL" clId="{DE5B1228-8844-4821-8BA5-2DF6406A5270}" dt="2025-05-22T10:11:41.030" v="2727" actId="2696"/>
        <pc:sldMkLst>
          <pc:docMk/>
          <pc:sldMk cId="1731985806" sldId="584"/>
        </pc:sldMkLst>
      </pc:sldChg>
      <pc:sldChg chg="addSp delSp modSp add mod">
        <pc:chgData name="Jurgita Mikelevičiūtė" userId="4ea1d5c6-9f0d-4c36-b0f2-e5cfd15ae668" providerId="ADAL" clId="{DE5B1228-8844-4821-8BA5-2DF6406A5270}" dt="2025-05-22T11:06:16.967" v="3574" actId="1076"/>
        <pc:sldMkLst>
          <pc:docMk/>
          <pc:sldMk cId="3768849488" sldId="584"/>
        </pc:sldMkLst>
      </pc:sldChg>
      <pc:sldChg chg="add del">
        <pc:chgData name="Jurgita Mikelevičiūtė" userId="4ea1d5c6-9f0d-4c36-b0f2-e5cfd15ae668" providerId="ADAL" clId="{DE5B1228-8844-4821-8BA5-2DF6406A5270}" dt="2025-05-21T13:06:42.523" v="625" actId="2696"/>
        <pc:sldMkLst>
          <pc:docMk/>
          <pc:sldMk cId="3905701661" sldId="584"/>
        </pc:sldMkLst>
      </pc:sldChg>
      <pc:sldChg chg="addSp delSp modSp add mod modAnim">
        <pc:chgData name="Jurgita Mikelevičiūtė" userId="4ea1d5c6-9f0d-4c36-b0f2-e5cfd15ae668" providerId="ADAL" clId="{DE5B1228-8844-4821-8BA5-2DF6406A5270}" dt="2025-05-22T10:57:03.867" v="3501" actId="207"/>
        <pc:sldMkLst>
          <pc:docMk/>
          <pc:sldMk cId="1167441307" sldId="585"/>
        </pc:sldMkLst>
      </pc:sldChg>
      <pc:sldChg chg="modSp add del mod">
        <pc:chgData name="Jurgita Mikelevičiūtė" userId="4ea1d5c6-9f0d-4c36-b0f2-e5cfd15ae668" providerId="ADAL" clId="{DE5B1228-8844-4821-8BA5-2DF6406A5270}" dt="2025-05-21T13:04:57.351" v="513" actId="2696"/>
        <pc:sldMkLst>
          <pc:docMk/>
          <pc:sldMk cId="1393524733" sldId="585"/>
        </pc:sldMkLst>
      </pc:sldChg>
      <pc:sldChg chg="modSp add del mod">
        <pc:chgData name="Jurgita Mikelevičiūtė" userId="4ea1d5c6-9f0d-4c36-b0f2-e5cfd15ae668" providerId="ADAL" clId="{DE5B1228-8844-4821-8BA5-2DF6406A5270}" dt="2025-05-22T10:40:29.163" v="3072" actId="47"/>
        <pc:sldMkLst>
          <pc:docMk/>
          <pc:sldMk cId="3291309100" sldId="585"/>
        </pc:sldMkLst>
      </pc:sldChg>
      <pc:sldChg chg="add del">
        <pc:chgData name="Jurgita Mikelevičiūtė" userId="4ea1d5c6-9f0d-4c36-b0f2-e5cfd15ae668" providerId="ADAL" clId="{DE5B1228-8844-4821-8BA5-2DF6406A5270}" dt="2025-05-22T11:03:20.079" v="3548" actId="47"/>
        <pc:sldMkLst>
          <pc:docMk/>
          <pc:sldMk cId="440815976" sldId="586"/>
        </pc:sldMkLst>
      </pc:sldChg>
      <pc:sldChg chg="addSp delSp modSp add del mod modNotesTx">
        <pc:chgData name="Jurgita Mikelevičiūtė" userId="4ea1d5c6-9f0d-4c36-b0f2-e5cfd15ae668" providerId="ADAL" clId="{DE5B1228-8844-4821-8BA5-2DF6406A5270}" dt="2025-05-22T14:52:39.694" v="4857" actId="2696"/>
        <pc:sldMkLst>
          <pc:docMk/>
          <pc:sldMk cId="1361990377" sldId="586"/>
        </pc:sldMkLst>
      </pc:sldChg>
      <pc:sldChg chg="modSp add del mod modAnim">
        <pc:chgData name="Jurgita Mikelevičiūtė" userId="4ea1d5c6-9f0d-4c36-b0f2-e5cfd15ae668" providerId="ADAL" clId="{DE5B1228-8844-4821-8BA5-2DF6406A5270}" dt="2025-05-22T10:55:55.643" v="3491" actId="2696"/>
        <pc:sldMkLst>
          <pc:docMk/>
          <pc:sldMk cId="3307188003" sldId="586"/>
        </pc:sldMkLst>
      </pc:sldChg>
      <pc:sldChg chg="addSp delSp modSp add mod">
        <pc:chgData name="Jurgita Mikelevičiūtė" userId="4ea1d5c6-9f0d-4c36-b0f2-e5cfd15ae668" providerId="ADAL" clId="{DE5B1228-8844-4821-8BA5-2DF6406A5270}" dt="2025-05-22T11:36:02.808" v="3975" actId="22"/>
        <pc:sldMkLst>
          <pc:docMk/>
          <pc:sldMk cId="2801187686" sldId="587"/>
        </pc:sldMkLst>
      </pc:sldChg>
      <pc:sldChg chg="modSp add del mod">
        <pc:chgData name="Jurgita Mikelevičiūtė" userId="4ea1d5c6-9f0d-4c36-b0f2-e5cfd15ae668" providerId="ADAL" clId="{DE5B1228-8844-4821-8BA5-2DF6406A5270}" dt="2025-05-22T11:40:35.943" v="3981" actId="47"/>
        <pc:sldMkLst>
          <pc:docMk/>
          <pc:sldMk cId="985670475" sldId="588"/>
        </pc:sldMkLst>
      </pc:sldChg>
      <pc:sldChg chg="modSp add mod">
        <pc:chgData name="Jurgita Mikelevičiūtė" userId="4ea1d5c6-9f0d-4c36-b0f2-e5cfd15ae668" providerId="ADAL" clId="{DE5B1228-8844-4821-8BA5-2DF6406A5270}" dt="2025-05-22T11:40:43.371" v="3985" actId="20577"/>
        <pc:sldMkLst>
          <pc:docMk/>
          <pc:sldMk cId="2871917733" sldId="589"/>
        </pc:sldMkLst>
      </pc:sldChg>
      <pc:sldChg chg="modSp add mod">
        <pc:chgData name="Jurgita Mikelevičiūtė" userId="4ea1d5c6-9f0d-4c36-b0f2-e5cfd15ae668" providerId="ADAL" clId="{DE5B1228-8844-4821-8BA5-2DF6406A5270}" dt="2025-05-22T11:46:50.857" v="4186" actId="14100"/>
        <pc:sldMkLst>
          <pc:docMk/>
          <pc:sldMk cId="3611098900" sldId="590"/>
        </pc:sldMkLst>
      </pc:sldChg>
      <pc:sldChg chg="addSp delSp modSp add mod">
        <pc:chgData name="Jurgita Mikelevičiūtė" userId="4ea1d5c6-9f0d-4c36-b0f2-e5cfd15ae668" providerId="ADAL" clId="{DE5B1228-8844-4821-8BA5-2DF6406A5270}" dt="2025-05-22T11:48:15.286" v="4195" actId="22"/>
        <pc:sldMkLst>
          <pc:docMk/>
          <pc:sldMk cId="3990537638" sldId="591"/>
        </pc:sldMkLst>
      </pc:sldChg>
      <pc:sldChg chg="addSp delSp modSp add mod">
        <pc:chgData name="Jurgita Mikelevičiūtė" userId="4ea1d5c6-9f0d-4c36-b0f2-e5cfd15ae668" providerId="ADAL" clId="{DE5B1228-8844-4821-8BA5-2DF6406A5270}" dt="2025-05-22T11:53:03.833" v="4266" actId="20577"/>
        <pc:sldMkLst>
          <pc:docMk/>
          <pc:sldMk cId="3021950565" sldId="592"/>
        </pc:sldMkLst>
      </pc:sldChg>
      <pc:sldChg chg="modSp add mod">
        <pc:chgData name="Jurgita Mikelevičiūtė" userId="4ea1d5c6-9f0d-4c36-b0f2-e5cfd15ae668" providerId="ADAL" clId="{DE5B1228-8844-4821-8BA5-2DF6406A5270}" dt="2025-05-22T11:56:43.752" v="4277" actId="1076"/>
        <pc:sldMkLst>
          <pc:docMk/>
          <pc:sldMk cId="2899517216" sldId="593"/>
        </pc:sldMkLst>
      </pc:sldChg>
      <pc:sldChg chg="addSp delSp modSp add mod">
        <pc:chgData name="Jurgita Mikelevičiūtė" userId="4ea1d5c6-9f0d-4c36-b0f2-e5cfd15ae668" providerId="ADAL" clId="{DE5B1228-8844-4821-8BA5-2DF6406A5270}" dt="2025-05-22T12:09:42.535" v="4856" actId="1076"/>
        <pc:sldMkLst>
          <pc:docMk/>
          <pc:sldMk cId="3432945233" sldId="594"/>
        </pc:sldMkLst>
      </pc:sldChg>
    </pc:docChg>
  </pc:docChgLst>
  <pc:docChgLst>
    <pc:chgData name="Berta Šinkūnaitė" userId="02ecb176-6020-45b4-82d5-4ac649cb4a1e" providerId="ADAL" clId="{BEC42AEF-1482-4F09-8027-610D471C9605}"/>
    <pc:docChg chg="modSld">
      <pc:chgData name="Berta Šinkūnaitė" userId="02ecb176-6020-45b4-82d5-4ac649cb4a1e" providerId="ADAL" clId="{BEC42AEF-1482-4F09-8027-610D471C9605}" dt="2025-12-01T15:24:01.640" v="5" actId="20577"/>
      <pc:docMkLst>
        <pc:docMk/>
      </pc:docMkLst>
      <pc:sldChg chg="modNotesTx">
        <pc:chgData name="Berta Šinkūnaitė" userId="02ecb176-6020-45b4-82d5-4ac649cb4a1e" providerId="ADAL" clId="{BEC42AEF-1482-4F09-8027-610D471C9605}" dt="2025-12-01T15:23:52.612" v="1" actId="20577"/>
        <pc:sldMkLst>
          <pc:docMk/>
          <pc:sldMk cId="1222091661" sldId="597"/>
        </pc:sldMkLst>
      </pc:sldChg>
      <pc:sldChg chg="modNotesTx">
        <pc:chgData name="Berta Šinkūnaitė" userId="02ecb176-6020-45b4-82d5-4ac649cb4a1e" providerId="ADAL" clId="{BEC42AEF-1482-4F09-8027-610D471C9605}" dt="2025-12-01T15:23:54.991" v="2" actId="20577"/>
        <pc:sldMkLst>
          <pc:docMk/>
          <pc:sldMk cId="3581626957" sldId="598"/>
        </pc:sldMkLst>
      </pc:sldChg>
      <pc:sldChg chg="modNotesTx">
        <pc:chgData name="Berta Šinkūnaitė" userId="02ecb176-6020-45b4-82d5-4ac649cb4a1e" providerId="ADAL" clId="{BEC42AEF-1482-4F09-8027-610D471C9605}" dt="2025-12-01T15:23:50.418" v="0" actId="20577"/>
        <pc:sldMkLst>
          <pc:docMk/>
          <pc:sldMk cId="4122318926" sldId="609"/>
        </pc:sldMkLst>
      </pc:sldChg>
      <pc:sldChg chg="modNotesTx">
        <pc:chgData name="Berta Šinkūnaitė" userId="02ecb176-6020-45b4-82d5-4ac649cb4a1e" providerId="ADAL" clId="{BEC42AEF-1482-4F09-8027-610D471C9605}" dt="2025-12-01T15:23:58.258" v="4" actId="20577"/>
        <pc:sldMkLst>
          <pc:docMk/>
          <pc:sldMk cId="351857520" sldId="612"/>
        </pc:sldMkLst>
      </pc:sldChg>
      <pc:sldChg chg="modNotesTx">
        <pc:chgData name="Berta Šinkūnaitė" userId="02ecb176-6020-45b4-82d5-4ac649cb4a1e" providerId="ADAL" clId="{BEC42AEF-1482-4F09-8027-610D471C9605}" dt="2025-12-01T15:24:01.640" v="5" actId="20577"/>
        <pc:sldMkLst>
          <pc:docMk/>
          <pc:sldMk cId="2972646612" sldId="61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Surinkta PĮP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Šventosios ŽRVVG</c:v>
                </c:pt>
                <c:pt idx="1">
                  <c:v>Pietvakarių Lietuvos ŽRVVG</c:v>
                </c:pt>
                <c:pt idx="2">
                  <c:v>Naujoji Klaipėdos ŽVVG</c:v>
                </c:pt>
                <c:pt idx="3">
                  <c:v>Šilutės ŽRVVG "Žuvėjų kraštas"</c:v>
                </c:pt>
                <c:pt idx="4">
                  <c:v>Zarasų ir Visagino ŽRVVG</c:v>
                </c:pt>
                <c:pt idx="5">
                  <c:v>Asociacija "Vidmarės"</c:v>
                </c:pt>
                <c:pt idx="6">
                  <c:v>Vidurio Lietuvos ŽVVG</c:v>
                </c:pt>
                <c:pt idx="7">
                  <c:v>ŽRVVG "Vilkauda"</c:v>
                </c:pt>
                <c:pt idx="8">
                  <c:v>Ignalinos rajono VVG</c:v>
                </c:pt>
                <c:pt idx="9">
                  <c:v>Vakarų Lietuvos ŽRVVG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6</c:v>
                </c:pt>
                <c:pt idx="6">
                  <c:v>7</c:v>
                </c:pt>
                <c:pt idx="7">
                  <c:v>7</c:v>
                </c:pt>
                <c:pt idx="8">
                  <c:v>8</c:v>
                </c:pt>
                <c:pt idx="9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35-4069-9EF9-D15D9AF3416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Patvirtinta PĮP</c:v>
                </c:pt>
              </c:strCache>
            </c:strRef>
          </c:tx>
          <c:spPr>
            <a:solidFill>
              <a:srgbClr val="00965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D35-4069-9EF9-D15D9AF3416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D35-4069-9EF9-D15D9AF341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Šventosios ŽRVVG</c:v>
                </c:pt>
                <c:pt idx="1">
                  <c:v>Pietvakarių Lietuvos ŽRVVG</c:v>
                </c:pt>
                <c:pt idx="2">
                  <c:v>Naujoji Klaipėdos ŽVVG</c:v>
                </c:pt>
                <c:pt idx="3">
                  <c:v>Šilutės ŽRVVG "Žuvėjų kraštas"</c:v>
                </c:pt>
                <c:pt idx="4">
                  <c:v>Zarasų ir Visagino ŽRVVG</c:v>
                </c:pt>
                <c:pt idx="5">
                  <c:v>Asociacija "Vidmarės"</c:v>
                </c:pt>
                <c:pt idx="6">
                  <c:v>Vidurio Lietuvos ŽVVG</c:v>
                </c:pt>
                <c:pt idx="7">
                  <c:v>ŽRVVG "Vilkauda"</c:v>
                </c:pt>
                <c:pt idx="8">
                  <c:v>Ignalinos rajono VVG</c:v>
                </c:pt>
                <c:pt idx="9">
                  <c:v>Vakarų Lietuvos ŽRVVG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1</c:v>
                </c:pt>
                <c:pt idx="7">
                  <c:v>3</c:v>
                </c:pt>
                <c:pt idx="8">
                  <c:v>4</c:v>
                </c:pt>
                <c:pt idx="9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35-4069-9EF9-D15D9AF3416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Vertinama PĮP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D35-4069-9EF9-D15D9AF3416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35-4069-9EF9-D15D9AF3416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35-4069-9EF9-D15D9AF3416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35-4069-9EF9-D15D9AF341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Šventosios ŽRVVG</c:v>
                </c:pt>
                <c:pt idx="1">
                  <c:v>Pietvakarių Lietuvos ŽRVVG</c:v>
                </c:pt>
                <c:pt idx="2">
                  <c:v>Naujoji Klaipėdos ŽVVG</c:v>
                </c:pt>
                <c:pt idx="3">
                  <c:v>Šilutės ŽRVVG "Žuvėjų kraštas"</c:v>
                </c:pt>
                <c:pt idx="4">
                  <c:v>Zarasų ir Visagino ŽRVVG</c:v>
                </c:pt>
                <c:pt idx="5">
                  <c:v>Asociacija "Vidmarės"</c:v>
                </c:pt>
                <c:pt idx="6">
                  <c:v>Vidurio Lietuvos ŽVVG</c:v>
                </c:pt>
                <c:pt idx="7">
                  <c:v>ŽRVVG "Vilkauda"</c:v>
                </c:pt>
                <c:pt idx="8">
                  <c:v>Ignalinos rajono VVG</c:v>
                </c:pt>
                <c:pt idx="9">
                  <c:v>Vakarų Lietuvos ŽRVVG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  <c:pt idx="4">
                  <c:v>0</c:v>
                </c:pt>
                <c:pt idx="5">
                  <c:v>1</c:v>
                </c:pt>
                <c:pt idx="6">
                  <c:v>3</c:v>
                </c:pt>
                <c:pt idx="7">
                  <c:v>4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35-4069-9EF9-D15D9AF341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1050531855"/>
        <c:axId val="1050530895"/>
      </c:barChart>
      <c:catAx>
        <c:axId val="10505318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50530895"/>
        <c:crosses val="autoZero"/>
        <c:auto val="1"/>
        <c:lblAlgn val="ctr"/>
        <c:lblOffset val="100"/>
        <c:noMultiLvlLbl val="0"/>
      </c:catAx>
      <c:valAx>
        <c:axId val="1050530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50531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9004921259842514E-2"/>
          <c:y val="2.578124841404722E-2"/>
          <c:w val="0.64074003444881888"/>
          <c:h val="5.38718405057553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832431102362206"/>
          <c:y val="0.10759897221955142"/>
          <c:w val="0.68033981299212598"/>
          <c:h val="0.835932158222677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Įvykę kvietimai</c:v>
                </c:pt>
              </c:strCache>
            </c:strRef>
          </c:tx>
          <c:spPr>
            <a:solidFill>
              <a:srgbClr val="0096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Vakarų Lietuvos ŽRVVG</c:v>
                </c:pt>
                <c:pt idx="1">
                  <c:v>Naujoji Klaipėdos ŽVVG</c:v>
                </c:pt>
                <c:pt idx="2">
                  <c:v>Zarasų ir Visagino ŽRVVG</c:v>
                </c:pt>
                <c:pt idx="3">
                  <c:v>Šventosios ŽRVVG</c:v>
                </c:pt>
                <c:pt idx="4">
                  <c:v>Ignalinos rajono VVG</c:v>
                </c:pt>
                <c:pt idx="5">
                  <c:v>Šilutės ŽRVVG "Žuvėjų kraštas"</c:v>
                </c:pt>
                <c:pt idx="6">
                  <c:v>Vidurio Lietuvos ŽVVG</c:v>
                </c:pt>
                <c:pt idx="7">
                  <c:v>Pietvakarių Lietuvos ŽRVVG</c:v>
                </c:pt>
                <c:pt idx="8">
                  <c:v>ŽRVVG "Vilkauda"</c:v>
                </c:pt>
                <c:pt idx="9">
                  <c:v>Asociacija "Vidmarės"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12</c:v>
                </c:pt>
                <c:pt idx="1">
                  <c:v>7</c:v>
                </c:pt>
                <c:pt idx="2">
                  <c:v>2</c:v>
                </c:pt>
                <c:pt idx="3">
                  <c:v>4</c:v>
                </c:pt>
                <c:pt idx="4">
                  <c:v>2</c:v>
                </c:pt>
                <c:pt idx="5">
                  <c:v>8</c:v>
                </c:pt>
                <c:pt idx="6">
                  <c:v>5</c:v>
                </c:pt>
                <c:pt idx="7">
                  <c:v>4</c:v>
                </c:pt>
                <c:pt idx="8">
                  <c:v>5</c:v>
                </c:pt>
                <c:pt idx="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35-4069-9EF9-D15D9AF3416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Vykstantys kvietimai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D35-4069-9EF9-D15D9AF341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Vakarų Lietuvos ŽRVVG</c:v>
                </c:pt>
                <c:pt idx="1">
                  <c:v>Naujoji Klaipėdos ŽVVG</c:v>
                </c:pt>
                <c:pt idx="2">
                  <c:v>Zarasų ir Visagino ŽRVVG</c:v>
                </c:pt>
                <c:pt idx="3">
                  <c:v>Šventosios ŽRVVG</c:v>
                </c:pt>
                <c:pt idx="4">
                  <c:v>Ignalinos rajono VVG</c:v>
                </c:pt>
                <c:pt idx="5">
                  <c:v>Šilutės ŽRVVG "Žuvėjų kraštas"</c:v>
                </c:pt>
                <c:pt idx="6">
                  <c:v>Vidurio Lietuvos ŽVVG</c:v>
                </c:pt>
                <c:pt idx="7">
                  <c:v>Pietvakarių Lietuvos ŽRVVG</c:v>
                </c:pt>
                <c:pt idx="8">
                  <c:v>ŽRVVG "Vilkauda"</c:v>
                </c:pt>
                <c:pt idx="9">
                  <c:v>Asociacija "Vidmarės"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2">
                  <c:v>1</c:v>
                </c:pt>
                <c:pt idx="4">
                  <c:v>1</c:v>
                </c:pt>
                <c:pt idx="5">
                  <c:v>1</c:v>
                </c:pt>
                <c:pt idx="7">
                  <c:v>4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35-4069-9EF9-D15D9AF341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1050531855"/>
        <c:axId val="1050530895"/>
      </c:barChart>
      <c:catAx>
        <c:axId val="10505318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50530895"/>
        <c:crosses val="autoZero"/>
        <c:auto val="1"/>
        <c:lblAlgn val="ctr"/>
        <c:lblOffset val="100"/>
        <c:noMultiLvlLbl val="0"/>
      </c:catAx>
      <c:valAx>
        <c:axId val="1050530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50531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</c:legendEntry>
      <c:layout>
        <c:manualLayout>
          <c:xMode val="edge"/>
          <c:yMode val="edge"/>
          <c:x val="3.8901309072291744E-2"/>
          <c:y val="0"/>
          <c:w val="0.44774778543307087"/>
          <c:h val="8.0241505890655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DE91D-92FC-EB47-9BF5-89E5781AEC6E}" type="datetimeFigureOut">
              <a:rPr lang="en-LT" smtClean="0"/>
              <a:t>12/01/2025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6B443-908F-A545-B0E5-A9A2481DD13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2275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AC853-7417-8835-4303-35183BB8D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92B04A-EBB4-D863-538B-7D2CD56B67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E2EDA6-C8D9-00B1-741E-B90256383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52561-F3B4-9372-12C5-2DF218BF9B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5017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66431-DFCB-2285-DC1F-BB046FEBB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106655-C109-6339-8007-466A1EB10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F3EF6-07D8-A902-5A0B-56F3B54D2C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B389D-51DA-DB81-F534-986A7D8C28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720487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8E019-A1D2-C433-F754-694C41321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C3EF11-0061-139E-628F-D363348B7B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1963C8-B7C3-00C3-281E-C109F70E0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E7B78-C579-E651-7BAC-EE5BFFE51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82672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9FFC5-7D84-2434-8C88-E3815EAB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B6DC73-3DEC-BDBC-31E8-A422D2C8C6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4158B3-224C-70C3-2631-7CD98ED16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B52B4-6729-9A0C-546C-B6061D9DFE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17404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3206F-D8D6-D0F3-BC59-916849113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485A6F-A344-DBA0-704C-FFC85B8C0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046E5F-E7DD-1A56-E697-09C97BDF4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E0A9A-1203-4DD2-D6A9-6D35C7151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213400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BE68D-277C-8098-EAF0-58C5651D1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7717B9-81CD-3E26-2279-78CFC7EC91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7E3C52-8C0B-149A-EC44-3E25FCCCE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F236E-4D93-7041-C7D9-AC29DB6E64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15002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7CD19-DBB3-466C-089E-C4F42F7D3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D4BEF12A-6FA2-A4E9-A8AC-F164797676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6F645505-3DFA-7237-AB8E-515FA7A9DA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t-LT" altLang="lt-LT" dirty="0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C1A146F3-C5D3-3C03-FBC2-7C636819AD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7A8463-D2F5-4E6E-9AFD-87EFDC48FB68}" type="slidenum">
              <a:rPr lang="lt-LT" altLang="en-US" smtClean="0">
                <a:solidFill>
                  <a:srgbClr val="000000"/>
                </a:solidFill>
              </a:rPr>
              <a:pPr/>
              <a:t>16</a:t>
            </a:fld>
            <a:endParaRPr lang="lt-L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19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3A258-04CB-BD68-C882-96DE5A293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E4A11A-B5DD-06C5-B72E-7428FBC6F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2926D9-EF49-B1E5-E92A-4417676ED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F0D45-D294-CDE6-E2D4-9645C91B4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88725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FE3DC-0CB7-EFEA-D70F-12859D9F7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F36CE4-E28E-2848-B6AE-C026E8BF4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21F2E8-B26C-88B6-876C-8876EF05F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5BC4C-0CBC-2B0B-05F7-031590E42A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36162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F034F-42DE-979D-E971-9729D94FC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AAF5DC-1986-A376-2C4C-8E2350C88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16ABA4-C815-C34A-6FDB-931F28BDFA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1D84F-F9C3-EAC0-F292-EB50F6DE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154112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EF890-B13E-C3A8-30C8-97805C34B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82255-5D41-D4A3-DD4B-BD562A9D89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6ACF59-6B3D-3E0E-4246-2846DCF6B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0C45E-9D7D-8511-6E82-F3B479CAA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712334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E0923-F032-6643-F901-071CAE7C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F96CF8-5F5A-8F19-03CF-9591A00FBA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2F7FB1-8612-55AC-AE61-CC6F10CDB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D058A-3D9B-3DD5-3AF5-9195A19A6B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7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110629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11C14-9E91-D1FE-0343-53B844BBF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CEEFA5-1BF7-D8F0-E16A-98AB1716C3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9F2D6D-B512-5FF5-159A-E142D1033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D5124-16C0-B137-7465-8014953EA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8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71368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D8E4B-87B3-6506-A0FA-BBB5E9EF9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ADD338-6B0C-9C5A-168A-00CCE8422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D60D8C-43AF-5DBB-CCF0-0961127ED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CEE9C-CEB4-C6C6-3C00-C9A0795B1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59024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78A27-94D2-BB49-912E-17647A00D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26286B-32E4-D659-2B6B-588421AD3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AB1E9-5732-913E-C037-31615D7B0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7223D-7E72-5F05-C237-78BC7B58F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46821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5"/>
            <a:ext cx="6182719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66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902FE-04CB-8F30-3D8E-6B7BF9EFD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2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902FE-04CB-8F30-3D8E-6B7BF9EFD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53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E9140-646C-B48C-5C10-BB5DDC401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2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E9140-646C-B48C-5C10-BB5DDC401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8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E9140-646C-B48C-5C10-BB5DDC401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6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4" name="Picture 3" descr="A group of cows with tags on their ears&#10;&#10;Description automatically generated with low confidence">
            <a:extLst>
              <a:ext uri="{FF2B5EF4-FFF2-40B4-BE49-F238E27FC236}">
                <a16:creationId xmlns:a16="http://schemas.microsoft.com/office/drawing/2014/main" id="{CFE5A45D-1A05-2AF9-1751-0FFED103D3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855934"/>
            <a:ext cx="6182720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44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F29-A3FC-35B6-CE60-E0A88A86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60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F29-A3FC-35B6-CE60-E0A88A86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2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F29-A3FC-35B6-CE60-E0A88A86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46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902FE-04CB-8F30-3D8E-6B7BF9EFD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flipH="1">
            <a:off x="6009283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0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07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C6FF57-84EF-DF00-3FF5-30DC28E9B0DE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F88EBE-A3FF-194F-CAB8-55932831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6EE25AC-3D23-C61F-E770-5EFB328E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87875"/>
            <a:ext cx="10885714" cy="2622550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1pPr>
            <a:lvl2pPr marL="8001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2pPr>
            <a:lvl3pPr marL="12573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3pPr>
            <a:lvl4pPr marL="16573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4pPr>
            <a:lvl5pPr marL="21145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20823-6EC9-9368-396B-7FD162611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95DFC0-B3CF-4FAC-2F8E-8CAE37D83157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760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000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C6FF57-84EF-DF00-3FF5-30DC28E9B0DE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F88EBE-A3FF-194F-CAB8-55932831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6EE25AC-3D23-C61F-E770-5EFB328E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87875"/>
            <a:ext cx="10885714" cy="2622550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1pPr>
            <a:lvl2pPr marL="8001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2pPr>
            <a:lvl3pPr marL="12573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3pPr>
            <a:lvl4pPr marL="16573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4pPr>
            <a:lvl5pPr marL="21145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20823-6EC9-9368-396B-7FD162611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95DFC0-B3CF-4FAC-2F8E-8CAE37D83157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BB98606-E5F5-BBED-133D-45F7270C79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30080" y="5247184"/>
            <a:ext cx="2661920" cy="1610816"/>
          </a:xfrm>
          <a:custGeom>
            <a:avLst/>
            <a:gdLst>
              <a:gd name="connsiteX0" fmla="*/ 2661920 w 2661920"/>
              <a:gd name="connsiteY0" fmla="*/ 0 h 1610816"/>
              <a:gd name="connsiteX1" fmla="*/ 2661920 w 2661920"/>
              <a:gd name="connsiteY1" fmla="*/ 1610816 h 1610816"/>
              <a:gd name="connsiteX2" fmla="*/ 921017 w 2661920"/>
              <a:gd name="connsiteY2" fmla="*/ 1610816 h 1610816"/>
              <a:gd name="connsiteX3" fmla="*/ 0 w 2661920"/>
              <a:gd name="connsiteY3" fmla="*/ 1196629 h 161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1920" h="1610816">
                <a:moveTo>
                  <a:pt x="2661920" y="0"/>
                </a:moveTo>
                <a:lnTo>
                  <a:pt x="2661920" y="1610816"/>
                </a:lnTo>
                <a:lnTo>
                  <a:pt x="921017" y="1610816"/>
                </a:lnTo>
                <a:lnTo>
                  <a:pt x="0" y="1196629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87692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5256B5-A71E-7A0D-76EE-8334EE351857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0277A50-40D4-78A2-32C1-3854BBDF3F2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600" y="1997075"/>
            <a:ext cx="7848600" cy="2651125"/>
          </a:xfrm>
        </p:spPr>
        <p:txBody>
          <a:bodyPr/>
          <a:lstStyle/>
          <a:p>
            <a:endParaRPr lang="en-LT"/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0ABFF924-F17C-3678-71A7-395760638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CC43D7-C80A-63F2-AC91-47E516AF9D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D7855C-CDB4-1C72-EE6E-6F79583E8CD1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821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8870A9-7E0C-A07B-5862-0A705A2D14A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128BEFD-0E54-4C2C-DA19-F802EA180E5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1" y="2684304"/>
            <a:ext cx="7589520" cy="3059112"/>
          </a:xfrm>
        </p:spPr>
        <p:txBody>
          <a:bodyPr/>
          <a:lstStyle/>
          <a:p>
            <a:endParaRPr lang="en-LT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A84DB3BC-4053-7B03-6807-AB12ECDE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7E7157-DCFF-9A6C-805F-2640B71204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3AE6C-FAC0-0CF1-83BD-6B38CE4646D3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243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128BEFD-0E54-4C2C-DA19-F802EA180E5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1" y="2684304"/>
            <a:ext cx="7589520" cy="3059112"/>
          </a:xfrm>
        </p:spPr>
        <p:txBody>
          <a:bodyPr/>
          <a:lstStyle/>
          <a:p>
            <a:endParaRPr lang="en-LT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F02FE14A-F9C4-58FE-AB53-355924CD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B83149-5E06-BE18-B87C-A3B1904DC4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1EFD92-22A8-0985-F360-2F329AE382E9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10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7FA18-F4D1-EF9A-67FB-24CD638F77B7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128BEFD-0E54-4C2C-DA19-F802EA180E5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1" y="2684304"/>
            <a:ext cx="7589520" cy="3059112"/>
          </a:xfrm>
        </p:spPr>
        <p:txBody>
          <a:bodyPr/>
          <a:lstStyle/>
          <a:p>
            <a:endParaRPr lang="en-L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41797-6277-A69F-65D3-625410B029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4690" y="362493"/>
            <a:ext cx="1324958" cy="435388"/>
          </a:xfrm>
          <a:prstGeom prst="rect">
            <a:avLst/>
          </a:prstGeom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1C9A1A44-752E-4C59-67DE-963DE281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0F374A-6D45-40C4-D5B8-9CD435F7F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A502F-0C25-9A3A-DF92-A597FE78C6AB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76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2D8776-0978-4A6F-98E3-38E991F76BD4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86588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AA2948-5B28-4B63-A49C-16DF922E68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F442E-335D-4D7D-9CDB-3511B797E3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9EBACF-F105-4483-A95A-BEB4803A1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784C-C8EA-49E0-9CAB-4BA5CBB232DF}" type="slidenum">
              <a:rPr lang="lt-LT" altLang="lt-LT"/>
              <a:pPr>
                <a:defRPr/>
              </a:pPr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74426437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7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6"/>
            <a:ext cx="6182717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6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5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6" cy="40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9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855935"/>
            <a:ext cx="6182714" cy="40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7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855935"/>
            <a:ext cx="6182714" cy="40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9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2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9E986-5B0B-4672-719F-B6842597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DE243-FCF4-FE08-1EF6-E5AE0A5B7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DF6B8-16B4-C393-A394-80279B6B7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0B451-27B8-6345-960F-87648358F73F}" type="datetimeFigureOut">
              <a:rPr lang="en-LT" smtClean="0"/>
              <a:t>12/01/2025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AA6D2-99F1-1335-942A-D69147D4E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46663-05AE-9ACB-17C4-B8A2C29A8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8CD43-1507-954D-B52D-C883CF3A1669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932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8" r:id="rId3"/>
    <p:sldLayoutId id="2147483675" r:id="rId4"/>
    <p:sldLayoutId id="2147483676" r:id="rId5"/>
    <p:sldLayoutId id="2147483677" r:id="rId6"/>
    <p:sldLayoutId id="2147483682" r:id="rId7"/>
    <p:sldLayoutId id="2147483683" r:id="rId8"/>
    <p:sldLayoutId id="2147483673" r:id="rId9"/>
    <p:sldLayoutId id="2147483671" r:id="rId10"/>
    <p:sldLayoutId id="2147483679" r:id="rId11"/>
    <p:sldLayoutId id="2147483670" r:id="rId12"/>
    <p:sldLayoutId id="2147483680" r:id="rId13"/>
    <p:sldLayoutId id="2147483681" r:id="rId14"/>
    <p:sldLayoutId id="2147483669" r:id="rId15"/>
    <p:sldLayoutId id="2147483668" r:id="rId16"/>
    <p:sldLayoutId id="2147483684" r:id="rId17"/>
    <p:sldLayoutId id="2147483685" r:id="rId18"/>
    <p:sldLayoutId id="2147483672" r:id="rId19"/>
    <p:sldLayoutId id="2147483650" r:id="rId20"/>
    <p:sldLayoutId id="2147483667" r:id="rId21"/>
    <p:sldLayoutId id="2147483666" r:id="rId22"/>
    <p:sldLayoutId id="2147483660" r:id="rId23"/>
    <p:sldLayoutId id="2147483662" r:id="rId24"/>
    <p:sldLayoutId id="2147483665" r:id="rId25"/>
    <p:sldLayoutId id="2147483663" r:id="rId26"/>
    <p:sldLayoutId id="2147483655" r:id="rId27"/>
    <p:sldLayoutId id="214748368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aramazuvininkystei.lt/wp-content/uploads/2025/10/CR-rodikliu-taikymo-rekomendacijos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paramazuvininkystei.lt/viesinimo-taisykles-paramos-gavejams-2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aramazuvininkystei.lt/aktuali-informacija-apie-projektu-inovatyvumo-vertinima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paramazuvininkystei.lt/zuvininkystes-vietos-veiklos-grupe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aramazuvininkystei.lt/zuvininkystes-vietos-veiklos-grupe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dvs.nma.lt/DocLogix/Common/Form.aspx?ID=133073509&amp;Referrer=d34b73d6-2349-46a5-9bcc-42555762b77c" TargetMode="External"/><Relationship Id="rId4" Type="http://schemas.openxmlformats.org/officeDocument/2006/relationships/hyperlink" Target="https://dvs.nma.lt/DocLogix/Common/Form.aspx?ID=132562154&amp;VersionID=11171136&amp;Referrer=b13647bb-b253-4af1-9f00-7298e6f5fc1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aramazuvininkystei.lt/nma-atnaujino-informacija-apie-igyvendinamu-projektu-komunikacija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aramazuvininkystei.lt/zuvininkystes-vietos-veiklos-grupes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hyperlink" Target="http://www.nma.lt/" TargetMode="External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ietvakariu-zrvvg.lt/wp-content/uploads/2025/10/Vietos-projektu-finansavimo-salygu-aprasas.pdf" TargetMode="External"/><Relationship Id="rId3" Type="http://schemas.openxmlformats.org/officeDocument/2006/relationships/hyperlink" Target="https://vilkauda.lt/kvietimas-nr-6-3/" TargetMode="External"/><Relationship Id="rId7" Type="http://schemas.openxmlformats.org/officeDocument/2006/relationships/hyperlink" Target="https://pietvakariu-zrvvg.lt/wp-content/uploads/2025/10/Vietos-projektu-finansavimo-salygu-aprasas-Kvietimas-Nr.5.pdf" TargetMode="External"/><Relationship Id="rId12" Type="http://schemas.openxmlformats.org/officeDocument/2006/relationships/hyperlink" Target="https://www.irvvg.lt/Ignalinos-rajono-uvininkyst-s-pl-tros-strategija-2023-2029-m/Kvietimas-Nr-3-uvininkyst-s-pavelda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view.officeapps.live.com/op/view.aspx?src=https%3A%2F%2Fvidmares.lt%2Fwp-content%2Fuploads%2F2018%2F04%2F6-kvietimas-FSA-BIVP-3.docx&amp;wdOrigin=BROWSELINK" TargetMode="External"/><Relationship Id="rId11" Type="http://schemas.openxmlformats.org/officeDocument/2006/relationships/hyperlink" Target="https://www.zuvejukrastas.lt/docs/KVIETIMAI%202021-2027%20M./KVIETIMAS%20NR.%205/FSA%20BIVP-1.2.pdf" TargetMode="External"/><Relationship Id="rId5" Type="http://schemas.openxmlformats.org/officeDocument/2006/relationships/hyperlink" Target="https://zarasuzrvvg.lt/wp-content/uploads/2025/08/Finansavimo-salygu-aprasas.pdf" TargetMode="External"/><Relationship Id="rId10" Type="http://schemas.openxmlformats.org/officeDocument/2006/relationships/hyperlink" Target="https://pietvakariu-zrvvg.lt/wp-content/uploads/2025/10/Vietos-projektu-finansavimo-salygu-aprasas-2.pdf" TargetMode="External"/><Relationship Id="rId4" Type="http://schemas.openxmlformats.org/officeDocument/2006/relationships/hyperlink" Target="https://vilkauda.lt/wp-content/uploads/2025/10/kvietimas-7-FSA.pdf" TargetMode="External"/><Relationship Id="rId9" Type="http://schemas.openxmlformats.org/officeDocument/2006/relationships/hyperlink" Target="https://pietvakariu-zrvvg.lt/wp-content/uploads/2025/10/Vietos-projektu-finansavimo-salygu-aprasas-1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aramazuvininkystei.lt/zuvininkystes-vietos-veiklos-grupe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805BB-BF71-A73A-C5A1-8EC4FE282F57}"/>
              </a:ext>
            </a:extLst>
          </p:cNvPr>
          <p:cNvSpPr txBox="1"/>
          <p:nvPr/>
        </p:nvSpPr>
        <p:spPr>
          <a:xfrm>
            <a:off x="3720547" y="3429000"/>
            <a:ext cx="4750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Jurgita Mikelevičiūtė</a:t>
            </a:r>
            <a:endParaRPr lang="en-LT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t-LT" sz="18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Kaimo plėtros, žuvininkystės programų ir nacionalinės paramos departamento </a:t>
            </a:r>
          </a:p>
          <a:p>
            <a:pPr algn="ctr"/>
            <a:r>
              <a:rPr lang="lt-LT" sz="18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Žuvininkystės skyriaus vedėja</a:t>
            </a:r>
            <a:endParaRPr lang="en-US" b="1" dirty="0">
              <a:effectLst>
                <a:outerShdw blurRad="38100" dist="38100" dir="2700000" algn="tl">
                  <a:srgbClr val="000000">
                    <a:alpha val="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4D8FD-CF44-2B80-1B7C-B72F111DD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056" y="583299"/>
            <a:ext cx="2843889" cy="932575"/>
          </a:xfrm>
          <a:prstGeom prst="rect">
            <a:avLst/>
          </a:prstGeom>
        </p:spPr>
      </p:pic>
      <p:sp>
        <p:nvSpPr>
          <p:cNvPr id="7" name="Title 9">
            <a:extLst>
              <a:ext uri="{FF2B5EF4-FFF2-40B4-BE49-F238E27FC236}">
                <a16:creationId xmlns:a16="http://schemas.microsoft.com/office/drawing/2014/main" id="{5D78AD05-7FA3-D2F1-27DF-A84B6A466BDF}"/>
              </a:ext>
            </a:extLst>
          </p:cNvPr>
          <p:cNvSpPr txBox="1">
            <a:spLocks/>
          </p:cNvSpPr>
          <p:nvPr/>
        </p:nvSpPr>
        <p:spPr>
          <a:xfrm>
            <a:off x="1747520" y="1848903"/>
            <a:ext cx="8696960" cy="13930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9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b="1" dirty="0"/>
              <a:t>Susitikimas su žuvininkystės sektoriaus socialiniais partneriais</a:t>
            </a:r>
          </a:p>
        </p:txBody>
      </p:sp>
    </p:spTree>
    <p:extLst>
      <p:ext uri="{BB962C8B-B14F-4D97-AF65-F5344CB8AC3E}">
        <p14:creationId xmlns:p14="http://schemas.microsoft.com/office/powerpoint/2010/main" val="3117377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9D8DD-75D2-DCBF-C025-C050736B4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id="{058DFB61-B13D-3394-FF4F-7C01B1CD9878}"/>
              </a:ext>
            </a:extLst>
          </p:cNvPr>
          <p:cNvSpPr txBox="1"/>
          <p:nvPr/>
        </p:nvSpPr>
        <p:spPr>
          <a:xfrm>
            <a:off x="4033814" y="3812785"/>
            <a:ext cx="1363814" cy="37539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lt-LT" sz="1600" b="1" dirty="0">
                <a:solidFill>
                  <a:schemeClr val="bg1"/>
                </a:solidFill>
              </a:rPr>
              <a:t> 1 092 701 </a:t>
            </a:r>
          </a:p>
          <a:p>
            <a:endParaRPr lang="lt-LT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41F0BC-3E3B-3B97-0E5C-1637E981AFE3}"/>
              </a:ext>
            </a:extLst>
          </p:cNvPr>
          <p:cNvSpPr txBox="1"/>
          <p:nvPr/>
        </p:nvSpPr>
        <p:spPr>
          <a:xfrm>
            <a:off x="556175" y="1180514"/>
            <a:ext cx="11187952" cy="42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2200" b="1" kern="100" dirty="0">
                <a:solidFill>
                  <a:srgbClr val="00965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Stebėsenos rodiklių (CR) planavimas</a:t>
            </a:r>
            <a:r>
              <a:rPr lang="lt-LT" sz="2200" b="1" kern="100" dirty="0">
                <a:solidFill>
                  <a:srgbClr val="00965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97081715-3D22-498E-AB1B-C365B30E1C20}"/>
              </a:ext>
            </a:extLst>
          </p:cNvPr>
          <p:cNvSpPr txBox="1">
            <a:spLocks/>
          </p:cNvSpPr>
          <p:nvPr/>
        </p:nvSpPr>
        <p:spPr>
          <a:xfrm>
            <a:off x="576943" y="243498"/>
            <a:ext cx="9468931" cy="8975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>
                <a:solidFill>
                  <a:srgbClr val="009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PAGRINDINIAI IŠŠŪKIAI (3)</a:t>
            </a:r>
            <a:endParaRPr lang="en-L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BD1121-7E1E-5A8B-5916-9A7FFB4BA74D}"/>
              </a:ext>
            </a:extLst>
          </p:cNvPr>
          <p:cNvSpPr/>
          <p:nvPr/>
        </p:nvSpPr>
        <p:spPr>
          <a:xfrm>
            <a:off x="212130" y="1889161"/>
            <a:ext cx="58838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sz="2000" dirty="0"/>
              <a:t>Vietos projekto vykdytojas PĮP ne visuomet tinkamai suplanuoja stebėsenos rodiklių reikšmes.  </a:t>
            </a:r>
            <a:endParaRPr lang="lt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D8D576-A578-25E3-A4A4-B5CF838BFFA0}"/>
              </a:ext>
            </a:extLst>
          </p:cNvPr>
          <p:cNvSpPr txBox="1"/>
          <p:nvPr/>
        </p:nvSpPr>
        <p:spPr>
          <a:xfrm>
            <a:off x="556175" y="5413223"/>
            <a:ext cx="10870181" cy="6771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9650"/>
              </a:buClr>
            </a:pPr>
            <a:r>
              <a:rPr lang="lt-LT" sz="1900" b="1" dirty="0">
                <a:solidFill>
                  <a:srgbClr val="C00000"/>
                </a:solidFill>
              </a:rPr>
              <a:t>Stebėsenos rodiklių leidinys: </a:t>
            </a:r>
            <a:r>
              <a:rPr lang="lt-LT" sz="1900" b="1" dirty="0">
                <a:solidFill>
                  <a:srgbClr val="C00000"/>
                </a:solidFill>
                <a:hlinkClick r:id="rId3"/>
              </a:rPr>
              <a:t>https://paramazuvininkystei.lt/wp-content/uploads/2025/10/CR-rodikliu-taikymo-rekomendacijos.pdf</a:t>
            </a:r>
            <a:r>
              <a:rPr lang="lt-LT" sz="19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2B1253-86D2-174B-D112-EC8C18CA5DA0}"/>
              </a:ext>
            </a:extLst>
          </p:cNvPr>
          <p:cNvSpPr/>
          <p:nvPr/>
        </p:nvSpPr>
        <p:spPr>
          <a:xfrm>
            <a:off x="136599" y="3185212"/>
            <a:ext cx="5671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Į vietos projektą turėtų būti įtraukti tik tie rodikliai, kuriuos pareiškėjas realiai galės pasiekti ir kad jie atlieptų pastabas ir papildomus paaiškinimus, numatytus PFAT 4 priede „Projektų bendrųjų stebėsenos rodiklių skaičiavimo aprašas“.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EFD8DA-498D-E6E8-C163-2DF3B3BDF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357" y="1897792"/>
            <a:ext cx="5257346" cy="314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26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661D9-034F-36B4-A2B4-44CDDD4F1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id="{0913FCB9-75A5-CFDB-BB71-68F26809F3A2}"/>
              </a:ext>
            </a:extLst>
          </p:cNvPr>
          <p:cNvSpPr txBox="1"/>
          <p:nvPr/>
        </p:nvSpPr>
        <p:spPr>
          <a:xfrm>
            <a:off x="4033814" y="3812785"/>
            <a:ext cx="1363814" cy="37539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lt-LT" sz="1600" b="1" dirty="0">
                <a:solidFill>
                  <a:schemeClr val="bg1"/>
                </a:solidFill>
              </a:rPr>
              <a:t> 1 092 701 </a:t>
            </a:r>
          </a:p>
          <a:p>
            <a:endParaRPr lang="lt-LT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B48EB8-21B1-E2A7-B809-CCB230AA6BF2}"/>
              </a:ext>
            </a:extLst>
          </p:cNvPr>
          <p:cNvSpPr txBox="1"/>
          <p:nvPr/>
        </p:nvSpPr>
        <p:spPr>
          <a:xfrm>
            <a:off x="556175" y="1180514"/>
            <a:ext cx="11187952" cy="42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2200" b="1" kern="100" dirty="0">
                <a:solidFill>
                  <a:srgbClr val="00965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Projektų viešinimas</a:t>
            </a:r>
            <a:r>
              <a:rPr lang="lt-LT" sz="2200" b="1" kern="100" dirty="0">
                <a:solidFill>
                  <a:srgbClr val="00965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5F38BFC9-222E-E724-125E-31E5313E9DB7}"/>
              </a:ext>
            </a:extLst>
          </p:cNvPr>
          <p:cNvSpPr txBox="1">
            <a:spLocks/>
          </p:cNvSpPr>
          <p:nvPr/>
        </p:nvSpPr>
        <p:spPr>
          <a:xfrm>
            <a:off x="576943" y="243498"/>
            <a:ext cx="9468931" cy="8975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>
                <a:solidFill>
                  <a:srgbClr val="009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PAGRINDINIAI IŠŠŪKIAI (4)</a:t>
            </a:r>
            <a:endParaRPr lang="en-L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FBD2A9-DB0E-AEA3-B619-BCF01A716B5E}"/>
              </a:ext>
            </a:extLst>
          </p:cNvPr>
          <p:cNvSpPr/>
          <p:nvPr/>
        </p:nvSpPr>
        <p:spPr>
          <a:xfrm>
            <a:off x="212130" y="1790524"/>
            <a:ext cx="67558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altLang="lt-LT" sz="2000" dirty="0"/>
              <a:t>Projektai ne visada viešinami laikantis PFAT 6 priede nustatytų </a:t>
            </a:r>
            <a:r>
              <a:rPr lang="lt-LT" sz="2000" dirty="0"/>
              <a:t>komunikacijos nuostatų.  </a:t>
            </a:r>
            <a:endParaRPr lang="lt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D18CEA-1456-7271-9CF3-BBDE15CAE254}"/>
              </a:ext>
            </a:extLst>
          </p:cNvPr>
          <p:cNvSpPr/>
          <p:nvPr/>
        </p:nvSpPr>
        <p:spPr>
          <a:xfrm>
            <a:off x="165828" y="2519484"/>
            <a:ext cx="6976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sz="2000" dirty="0"/>
              <a:t>Ne visada panaudojama ES emblema ir </a:t>
            </a:r>
            <a:r>
              <a:rPr lang="lt-LT" dirty="0"/>
              <a:t>teiginys „Bendrai finansuoja Europos Sąjunga“</a:t>
            </a:r>
            <a:r>
              <a:rPr lang="lt-LT" sz="2000" dirty="0"/>
              <a:t>.</a:t>
            </a:r>
            <a:endParaRPr lang="lt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8AF666-A3E1-E40F-E645-CD89A5B6B3BA}"/>
              </a:ext>
            </a:extLst>
          </p:cNvPr>
          <p:cNvSpPr/>
          <p:nvPr/>
        </p:nvSpPr>
        <p:spPr>
          <a:xfrm>
            <a:off x="165828" y="3276688"/>
            <a:ext cx="6976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sz="2000" dirty="0"/>
              <a:t>Įrašas socialiniuose tinkluose būna nepasiekiamas išorės vartotojui.</a:t>
            </a:r>
            <a:endParaRPr lang="lt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079976-B879-31FE-816B-5A8A1D03022A}"/>
              </a:ext>
            </a:extLst>
          </p:cNvPr>
          <p:cNvSpPr/>
          <p:nvPr/>
        </p:nvSpPr>
        <p:spPr>
          <a:xfrm>
            <a:off x="165828" y="4090307"/>
            <a:ext cx="70914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sz="2000" dirty="0"/>
              <a:t>Informacija apie projektą nepaskelbiama per 30 dienų nuo projekto sutarties pasirašymo. </a:t>
            </a:r>
            <a:endParaRPr lang="lt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FAF43E-B7A7-67C3-6825-5D65128D773C}"/>
              </a:ext>
            </a:extLst>
          </p:cNvPr>
          <p:cNvSpPr/>
          <p:nvPr/>
        </p:nvSpPr>
        <p:spPr>
          <a:xfrm>
            <a:off x="165828" y="4948273"/>
            <a:ext cx="81216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sz="2000" dirty="0"/>
              <a:t>Informacija apie projektą paskelbiama sunkiai randamose internetinio puslapio vietose.  </a:t>
            </a:r>
            <a:endParaRPr lang="lt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F98916-7E02-B12F-BBDF-D63D87B5F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929" y="1245085"/>
            <a:ext cx="4602198" cy="30452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C00ED1-1EF1-6BED-3E41-1C60B9E48BC0}"/>
              </a:ext>
            </a:extLst>
          </p:cNvPr>
          <p:cNvSpPr txBox="1"/>
          <p:nvPr/>
        </p:nvSpPr>
        <p:spPr>
          <a:xfrm>
            <a:off x="7257327" y="4519601"/>
            <a:ext cx="4602198" cy="96949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9650"/>
              </a:buClr>
            </a:pPr>
            <a:r>
              <a:rPr lang="lt-LT" sz="1900" b="1" dirty="0">
                <a:solidFill>
                  <a:srgbClr val="C00000"/>
                </a:solidFill>
              </a:rPr>
              <a:t>Viešinimo pagalbos biblioteka: </a:t>
            </a:r>
            <a:r>
              <a:rPr lang="lt-LT" sz="1900" b="1" dirty="0">
                <a:solidFill>
                  <a:srgbClr val="C00000"/>
                </a:solidFill>
                <a:hlinkClick r:id="rId4"/>
              </a:rPr>
              <a:t>https://paramazuvininkystei.lt/viesinimo-taisykles-paramos-gavejams-2/</a:t>
            </a:r>
            <a:r>
              <a:rPr lang="lt-LT" sz="1900" b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2519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CCA20-BE17-625D-32B1-7C472ACAB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1">
            <a:extLst>
              <a:ext uri="{FF2B5EF4-FFF2-40B4-BE49-F238E27FC236}">
                <a16:creationId xmlns:a16="http://schemas.microsoft.com/office/drawing/2014/main" id="{46F86E88-193A-31E6-97E5-F65DDB5B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34" y="215980"/>
            <a:ext cx="9761951" cy="841025"/>
          </a:xfrm>
        </p:spPr>
        <p:txBody>
          <a:bodyPr>
            <a:normAutofit fontScale="90000"/>
          </a:bodyPr>
          <a:lstStyle/>
          <a:p>
            <a:r>
              <a:rPr lang="lt-LT" altLang="lt-LT" b="1" dirty="0">
                <a:cs typeface="Arial" panose="020B0604020202020204" pitchFamily="34" charset="0"/>
              </a:rPr>
              <a:t>2025 05 27 </a:t>
            </a:r>
            <a:r>
              <a:rPr lang="lt-LT" b="1" cap="all" dirty="0"/>
              <a:t>APSKRITOJO STALO VEIKSMŲ Plano įgyvendinimas (01)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50E6021-73F3-0603-5ACE-1C0275058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61455"/>
              </p:ext>
            </p:extLst>
          </p:nvPr>
        </p:nvGraphicFramePr>
        <p:xfrm>
          <a:off x="722333" y="1189567"/>
          <a:ext cx="11217117" cy="4859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9827">
                  <a:extLst>
                    <a:ext uri="{9D8B030D-6E8A-4147-A177-3AD203B41FA5}">
                      <a16:colId xmlns:a16="http://schemas.microsoft.com/office/drawing/2014/main" val="4123103575"/>
                    </a:ext>
                  </a:extLst>
                </a:gridCol>
                <a:gridCol w="6087290">
                  <a:extLst>
                    <a:ext uri="{9D8B030D-6E8A-4147-A177-3AD203B41FA5}">
                      <a16:colId xmlns:a16="http://schemas.microsoft.com/office/drawing/2014/main" val="1448467324"/>
                    </a:ext>
                  </a:extLst>
                </a:gridCol>
              </a:tblGrid>
              <a:tr h="630360">
                <a:tc>
                  <a:txBody>
                    <a:bodyPr/>
                    <a:lstStyle/>
                    <a:p>
                      <a:pPr algn="l"/>
                      <a:r>
                        <a:rPr lang="lt-LT" sz="2000" dirty="0">
                          <a:latin typeface="+mj-lt"/>
                        </a:rPr>
                        <a:t>Veiksmas</a:t>
                      </a:r>
                    </a:p>
                  </a:txBody>
                  <a:tcPr>
                    <a:solidFill>
                      <a:srgbClr val="0068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>
                          <a:latin typeface="+mj-lt"/>
                        </a:rPr>
                        <a:t>Komentaras apie įgyvendinimą</a:t>
                      </a:r>
                    </a:p>
                  </a:txBody>
                  <a:tcPr>
                    <a:solidFill>
                      <a:srgbClr val="0068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442061"/>
                  </a:ext>
                </a:extLst>
              </a:tr>
              <a:tr h="4119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Pateikti siūlymą VPS AT, kad (85.1. punktas), jog būtų galima nusišalinti ne nuo viso PAK, o tik nuo projekto.</a:t>
                      </a:r>
                    </a:p>
                    <a:p>
                      <a:pPr algn="l" fontAlgn="b">
                        <a:buNone/>
                      </a:pP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Siūlymas pateiktas 2025-07-03 el. paštu ŽŪM atstovei. 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180595"/>
                  </a:ext>
                </a:extLst>
              </a:tr>
              <a:tr h="38329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Pateikti siūlymą ŽŪM siūlant VPS AT detalizuoti ekspertinę pagalbą, atliekant PĮP kokybės vertinimą, t. y. kad ŽVVG gali kreiptis pagalbos į kitas ŽVVG PĮP kokybės vertinimui atlikti, kai dėl tam tikrų aplinkybių to padaryti negali tos ŽVVG darbuotojai. </a:t>
                      </a:r>
                    </a:p>
                    <a:p>
                      <a:pPr algn="l" fontAlgn="b">
                        <a:buNone/>
                      </a:pP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Siūlymas pateiktas 2025-07-03 el. paštu ŽŪM atstovei. </a:t>
                      </a:r>
                    </a:p>
                    <a:p>
                      <a:pPr algn="l" fontAlgn="b">
                        <a:buNone/>
                      </a:pP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753963572"/>
                  </a:ext>
                </a:extLst>
              </a:tr>
              <a:tr h="4546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Išsiaiškinti ar paramos sutartyje galima nurodyti maksimalų paramos intensyvumą, o mokėjimo prašyme – patikslintą.</a:t>
                      </a:r>
                    </a:p>
                    <a:p>
                      <a:pPr algn="l" fontAlgn="b">
                        <a:buNone/>
                      </a:pP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2025-07-14 išsiųstas raštas  BR6-3493 ŽŪM su siūlymu patikslinti projekto įgyvendinimo plano ir sutarties formas.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55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557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95181-4576-FE04-84DF-F0C516F2E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1">
            <a:extLst>
              <a:ext uri="{FF2B5EF4-FFF2-40B4-BE49-F238E27FC236}">
                <a16:creationId xmlns:a16="http://schemas.microsoft.com/office/drawing/2014/main" id="{5F0DE7F5-44A7-3F9F-B6AF-C53B78018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34" y="215980"/>
            <a:ext cx="9761951" cy="841025"/>
          </a:xfrm>
        </p:spPr>
        <p:txBody>
          <a:bodyPr>
            <a:normAutofit fontScale="90000"/>
          </a:bodyPr>
          <a:lstStyle/>
          <a:p>
            <a:r>
              <a:rPr lang="lt-LT" altLang="lt-LT" b="1" dirty="0">
                <a:cs typeface="Arial" panose="020B0604020202020204" pitchFamily="34" charset="0"/>
              </a:rPr>
              <a:t>2025 05 27 </a:t>
            </a:r>
            <a:r>
              <a:rPr lang="lt-LT" b="1" cap="all" dirty="0"/>
              <a:t>APSKRITOJO STALO VEIKSMŲ Plano įgyvendinimas (02)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30D635-275C-AF2B-26B7-55B31F4469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750382"/>
              </p:ext>
            </p:extLst>
          </p:nvPr>
        </p:nvGraphicFramePr>
        <p:xfrm>
          <a:off x="722333" y="1189567"/>
          <a:ext cx="11217117" cy="5063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4067">
                  <a:extLst>
                    <a:ext uri="{9D8B030D-6E8A-4147-A177-3AD203B41FA5}">
                      <a16:colId xmlns:a16="http://schemas.microsoft.com/office/drawing/2014/main" val="4123103575"/>
                    </a:ext>
                  </a:extLst>
                </a:gridCol>
                <a:gridCol w="6453050">
                  <a:extLst>
                    <a:ext uri="{9D8B030D-6E8A-4147-A177-3AD203B41FA5}">
                      <a16:colId xmlns:a16="http://schemas.microsoft.com/office/drawing/2014/main" val="1448467324"/>
                    </a:ext>
                  </a:extLst>
                </a:gridCol>
              </a:tblGrid>
              <a:tr h="604849">
                <a:tc>
                  <a:txBody>
                    <a:bodyPr/>
                    <a:lstStyle/>
                    <a:p>
                      <a:pPr algn="l"/>
                      <a:r>
                        <a:rPr lang="lt-LT" sz="2000" dirty="0">
                          <a:latin typeface="+mj-lt"/>
                        </a:rPr>
                        <a:t>Veiksmas</a:t>
                      </a:r>
                    </a:p>
                  </a:txBody>
                  <a:tcPr>
                    <a:solidFill>
                      <a:srgbClr val="0068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>
                          <a:latin typeface="+mj-lt"/>
                        </a:rPr>
                        <a:t>Komentaras apie įgyvendinimą</a:t>
                      </a:r>
                    </a:p>
                  </a:txBody>
                  <a:tcPr>
                    <a:solidFill>
                      <a:srgbClr val="0068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442061"/>
                  </a:ext>
                </a:extLst>
              </a:tr>
              <a:tr h="161586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Patikrinti ir informuoti, ar galima iš anksto atrakinti mokėjimo prašymo „Excel“ formos eilutes, kad būtų galima pildyti skirtingus PVM. 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Patikrinta ir nuspręsta, kad PVM stulpelio neatrakinti, kadangi PVM skaičių neatitikimai po kablelio NMA nėra aktualūs, o susidarę skirtumai / neatitikimai gali būti pažymėti Pastabų stulpelyje.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180595"/>
                  </a:ext>
                </a:extLst>
              </a:tr>
              <a:tr h="11486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Aprašyti ir paviešinti, kaip NMA vertina inovatyvumą. 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2025-06-26 interneto svetainėje paviešinta  informacija apie projektų inovatyvumo vertinimą (</a:t>
                      </a:r>
                      <a:r>
                        <a:rPr lang="lt-LT" sz="2000" dirty="0">
                          <a:hlinkClick r:id="rId3"/>
                        </a:rPr>
                        <a:t>Aktuali informacija apie projektų inovatyvumo vertinimą - Parama žuvininkystei</a:t>
                      </a:r>
                      <a:r>
                        <a:rPr lang="lt-LT" sz="2000" dirty="0"/>
                        <a:t>)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753963572"/>
                  </a:ext>
                </a:extLst>
              </a:tr>
              <a:tr h="161586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Parengti ir paviešinti informaciją apie viešųjų ir privačiųjų interesų derinimą (su pavyzdžiais), apibrėžti ŽVVG vertintojų ir PAK narių emocinį, šeimyninį ryšį ir dėl kokių ryšių turi būti nusišalinama nuo PAK. 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2025-09-26 parengta  ir paviešinta informacija apie viešųjų ir privačiųjų interesų derinimą (su pavyzdžiais). </a:t>
                      </a: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hlinkClick r:id="rId4"/>
                        </a:rPr>
                        <a:t>https://paramazuvininkystei.lt/zuvininkystes-vietos-veiklos-grupes/</a:t>
                      </a: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55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12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B64E8-95B0-CC03-25EE-CFA6F6F1C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1">
            <a:extLst>
              <a:ext uri="{FF2B5EF4-FFF2-40B4-BE49-F238E27FC236}">
                <a16:creationId xmlns:a16="http://schemas.microsoft.com/office/drawing/2014/main" id="{327993A6-6FEF-09B1-DAE8-BEF54FABC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34" y="215980"/>
            <a:ext cx="9761951" cy="841025"/>
          </a:xfrm>
        </p:spPr>
        <p:txBody>
          <a:bodyPr>
            <a:normAutofit fontScale="90000"/>
          </a:bodyPr>
          <a:lstStyle/>
          <a:p>
            <a:r>
              <a:rPr lang="lt-LT" altLang="lt-LT" b="1" dirty="0">
                <a:cs typeface="Arial" panose="020B0604020202020204" pitchFamily="34" charset="0"/>
              </a:rPr>
              <a:t>2025 05 27 </a:t>
            </a:r>
            <a:r>
              <a:rPr lang="lt-LT" b="1" cap="all" dirty="0"/>
              <a:t>APSKRITOJO STALO VEIKSMŲ Plano įgyvendinimas (03)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286932C-0160-151A-87E6-1DB538877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737100"/>
              </p:ext>
            </p:extLst>
          </p:nvPr>
        </p:nvGraphicFramePr>
        <p:xfrm>
          <a:off x="722333" y="1189567"/>
          <a:ext cx="11217117" cy="5302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2261">
                  <a:extLst>
                    <a:ext uri="{9D8B030D-6E8A-4147-A177-3AD203B41FA5}">
                      <a16:colId xmlns:a16="http://schemas.microsoft.com/office/drawing/2014/main" val="4123103575"/>
                    </a:ext>
                  </a:extLst>
                </a:gridCol>
                <a:gridCol w="6204856">
                  <a:extLst>
                    <a:ext uri="{9D8B030D-6E8A-4147-A177-3AD203B41FA5}">
                      <a16:colId xmlns:a16="http://schemas.microsoft.com/office/drawing/2014/main" val="1448467324"/>
                    </a:ext>
                  </a:extLst>
                </a:gridCol>
              </a:tblGrid>
              <a:tr h="508292">
                <a:tc>
                  <a:txBody>
                    <a:bodyPr/>
                    <a:lstStyle/>
                    <a:p>
                      <a:pPr algn="l"/>
                      <a:r>
                        <a:rPr lang="lt-LT" sz="2000" dirty="0">
                          <a:latin typeface="+mj-lt"/>
                        </a:rPr>
                        <a:t>Veiksmas</a:t>
                      </a:r>
                    </a:p>
                  </a:txBody>
                  <a:tcPr>
                    <a:solidFill>
                      <a:srgbClr val="0068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>
                          <a:latin typeface="+mj-lt"/>
                        </a:rPr>
                        <a:t>Komentaras apie įgyvendinimą</a:t>
                      </a:r>
                    </a:p>
                  </a:txBody>
                  <a:tcPr>
                    <a:solidFill>
                      <a:srgbClr val="0068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442061"/>
                  </a:ext>
                </a:extLst>
              </a:tr>
              <a:tr h="1637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Parengti ir paviešinti rekomendacijas, kuriose būtų paaiškinama, kaip NMA vertina, kad yra pasiekiami stebėsenos rodikliai. Rekomendacijas suderinti su ŽŪM.</a:t>
                      </a:r>
                    </a:p>
                    <a:p>
                      <a:pPr algn="l" fontAlgn="b">
                        <a:buNone/>
                      </a:pP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Pateiktas siūlymas ŽŪM dėl PFAT 4 priedo, kad būtų papildyta stebėsenos rodiklių pavyzdžiais. 2025-09-26  rekomendacijos parengtos ir išsiųstos ŽŪM suderinti. Publikuotos </a:t>
                      </a: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hlinkClick r:id="rId3"/>
                        </a:rPr>
                        <a:t>https://paramazuvininkystei.lt/zuvininkystes-vietos-veiklos-grupes/</a:t>
                      </a: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180595"/>
                  </a:ext>
                </a:extLst>
              </a:tr>
              <a:tr h="15994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Papildyti ŽVVG PAK pavyzdinį darbo reglamentą, kad inovatyvumas būtų įvertinamas ŽVVG PAK metu ir visus lydinčius duomenis, kurių pagrindu skirti balai už inovatyvumą, pateikti prie ŽVVG PAK protokolo.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Papildytas 20.6.9 p. ŽVVG PAK pavyzdinis darbo reglamentas ir paviešintas svetainėje: </a:t>
                      </a:r>
                      <a:r>
                        <a:rPr lang="lt-LT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https://paramazuvininkystei.lt/zuvininkystes-vietos-veiklos-grupes/</a:t>
                      </a:r>
                      <a:r>
                        <a:rPr lang="lt-LT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753963572"/>
                  </a:ext>
                </a:extLst>
              </a:tr>
              <a:tr h="13579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 Žuvininkystės tarnyba aptarti individualų atvejį dėl akvakultūros stendo, kuriame buvo šalutinių produktų, ir išsiaiškinti, ar tai yra pažeidimas.</a:t>
                      </a:r>
                      <a:endParaRPr lang="lt-L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2025-06-04 išsiųstas raštas ŽT (</a:t>
                      </a:r>
                      <a:r>
                        <a:rPr lang="lt-LT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BR6-2994</a:t>
                      </a:r>
                      <a:r>
                        <a:rPr lang="lt-L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 Gautas atsakymas 2025-06-17 </a:t>
                      </a:r>
                      <a:r>
                        <a:rPr lang="lt-LT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BR5.2-12588</a:t>
                      </a:r>
                      <a:r>
                        <a:rPr lang="lt-L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atlikti papildomi veiksmai. Paramos gavėjui parengtas skolos sprendimas dėl dalies išmokėtų lėšų pripažinimo netinkamomis.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55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182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E4113-894B-7C44-39D5-F788DDFA7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1">
            <a:extLst>
              <a:ext uri="{FF2B5EF4-FFF2-40B4-BE49-F238E27FC236}">
                <a16:creationId xmlns:a16="http://schemas.microsoft.com/office/drawing/2014/main" id="{556723C3-F6FD-BD2A-EF98-D9C243C0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34" y="215980"/>
            <a:ext cx="9761951" cy="841025"/>
          </a:xfrm>
        </p:spPr>
        <p:txBody>
          <a:bodyPr>
            <a:normAutofit fontScale="90000"/>
          </a:bodyPr>
          <a:lstStyle/>
          <a:p>
            <a:r>
              <a:rPr lang="lt-LT" altLang="lt-LT" b="1" dirty="0">
                <a:cs typeface="Arial" panose="020B0604020202020204" pitchFamily="34" charset="0"/>
              </a:rPr>
              <a:t>2025 05 27 </a:t>
            </a:r>
            <a:r>
              <a:rPr lang="lt-LT" b="1" cap="all" dirty="0"/>
              <a:t>APSKRITOJO STALO VEIKSMŲ Plano įgyvendinimas (04)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7EFA3E-D595-7C55-6725-3FA91373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230648"/>
              </p:ext>
            </p:extLst>
          </p:nvPr>
        </p:nvGraphicFramePr>
        <p:xfrm>
          <a:off x="722333" y="1189567"/>
          <a:ext cx="11217117" cy="3259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2261">
                  <a:extLst>
                    <a:ext uri="{9D8B030D-6E8A-4147-A177-3AD203B41FA5}">
                      <a16:colId xmlns:a16="http://schemas.microsoft.com/office/drawing/2014/main" val="4123103575"/>
                    </a:ext>
                  </a:extLst>
                </a:gridCol>
                <a:gridCol w="6204856">
                  <a:extLst>
                    <a:ext uri="{9D8B030D-6E8A-4147-A177-3AD203B41FA5}">
                      <a16:colId xmlns:a16="http://schemas.microsoft.com/office/drawing/2014/main" val="1448467324"/>
                    </a:ext>
                  </a:extLst>
                </a:gridCol>
              </a:tblGrid>
              <a:tr h="508292">
                <a:tc>
                  <a:txBody>
                    <a:bodyPr/>
                    <a:lstStyle/>
                    <a:p>
                      <a:pPr algn="l"/>
                      <a:r>
                        <a:rPr lang="lt-LT" sz="2000" dirty="0">
                          <a:latin typeface="+mj-lt"/>
                        </a:rPr>
                        <a:t>Veiksmas</a:t>
                      </a:r>
                    </a:p>
                  </a:txBody>
                  <a:tcPr>
                    <a:solidFill>
                      <a:srgbClr val="0068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>
                          <a:latin typeface="+mj-lt"/>
                        </a:rPr>
                        <a:t>Komentaras apie įgyvendinimą</a:t>
                      </a:r>
                    </a:p>
                  </a:txBody>
                  <a:tcPr>
                    <a:solidFill>
                      <a:srgbClr val="0068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442061"/>
                  </a:ext>
                </a:extLst>
              </a:tr>
              <a:tr h="16377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Atmintinę „Informavimo ir komunikacijos apie Lietuvos žuvininkystės sektoriaus 2021-2027 metų programą taisyklės“ papildyti informacija, jog projekto viešinimas socialiniame tinkle (pvz., „Facebook“) nebūtinai turi būti vykdomas projekto paskyroje (galima naudoti vadovo ar asociacijos paskyras).</a:t>
                      </a:r>
                    </a:p>
                    <a:p>
                      <a:pPr algn="l" fontAlgn="b">
                        <a:buNone/>
                      </a:pP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</a:t>
                      </a:r>
                      <a:r>
                        <a:rPr lang="lt-L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tnaujintas lankstinukas ir parengtas straipsnis </a:t>
                      </a:r>
                      <a:r>
                        <a:rPr lang="lt-LT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t-LT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https://paramazuvininkystei.lt/nma-atnaujino-informacija-apie-igyvendinamu-projektu-komunikacija/</a:t>
                      </a:r>
                      <a:r>
                        <a:rPr lang="lt-LT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lt-L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b">
                        <a:buNone/>
                      </a:pP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180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311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D72EB-162D-88C0-E5D4-1C79D9A15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84E53084-2062-79CE-CA12-A419F057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18" y="419525"/>
            <a:ext cx="111227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lt-LT" b="1" cap="all">
                <a:solidFill>
                  <a:srgbClr val="009650"/>
                </a:solidFill>
                <a:cs typeface="Arial" panose="020B0604020202020204" pitchFamily="34" charset="0"/>
              </a:rPr>
              <a:t>PAPILDOMAI ATLIKTA</a:t>
            </a:r>
            <a:endParaRPr lang="lt-LT" b="1" cap="all" dirty="0">
              <a:solidFill>
                <a:srgbClr val="00965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B2F7CD-9C39-BA80-735E-1F66D678B5FD}"/>
              </a:ext>
            </a:extLst>
          </p:cNvPr>
          <p:cNvSpPr/>
          <p:nvPr/>
        </p:nvSpPr>
        <p:spPr>
          <a:xfrm>
            <a:off x="-129092" y="1173972"/>
            <a:ext cx="115355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Clr>
                <a:srgbClr val="006C31"/>
              </a:buClr>
              <a:buFont typeface="Wingdings" panose="05000000000000000000" pitchFamily="2" charset="2"/>
              <a:buChar char="q"/>
              <a:defRPr/>
            </a:pPr>
            <a:r>
              <a:rPr lang="lt-LT" altLang="lt-LT" sz="2200"/>
              <a:t>ŽVVG aktuali informacija (metodinė pagalba, įsakymai, pavyzdiniai dokumentai) patalpinta </a:t>
            </a:r>
            <a:r>
              <a:rPr lang="lt-LT" altLang="lt-LT" sz="2200">
                <a:hlinkClick r:id="rId3"/>
              </a:rPr>
              <a:t>https://paramazuvininkystei.lt/zuvininkystes-vietos-veiklos-grupes/</a:t>
            </a:r>
            <a:r>
              <a:rPr lang="lt-LT" altLang="lt-LT" sz="2200"/>
              <a:t>  ;</a:t>
            </a:r>
            <a:endParaRPr lang="lt-LT" altLang="lt-LT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FCD64E-F2BF-CBC1-2E08-2494B1B31A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8699"/>
          <a:stretch>
            <a:fillRect/>
          </a:stretch>
        </p:blipFill>
        <p:spPr>
          <a:xfrm>
            <a:off x="1330615" y="1952294"/>
            <a:ext cx="9286996" cy="490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4523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F82F27-F0AC-4B40-A41B-8BC890382E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682" y="525469"/>
            <a:ext cx="4583906" cy="5410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578AACA-CCB1-4B2C-B09E-ECA49455CBE9}"/>
              </a:ext>
            </a:extLst>
          </p:cNvPr>
          <p:cNvGrpSpPr/>
          <p:nvPr/>
        </p:nvGrpSpPr>
        <p:grpSpPr>
          <a:xfrm>
            <a:off x="6114638" y="1618983"/>
            <a:ext cx="3227392" cy="2420053"/>
            <a:chOff x="8200666" y="3178589"/>
            <a:chExt cx="3227392" cy="242005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67C46C-5FB2-4660-AC45-5B604FC9CCE9}"/>
                </a:ext>
              </a:extLst>
            </p:cNvPr>
            <p:cNvSpPr txBox="1"/>
            <p:nvPr/>
          </p:nvSpPr>
          <p:spPr>
            <a:xfrm>
              <a:off x="8220505" y="3178589"/>
              <a:ext cx="3207553" cy="176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ts val="600"/>
                </a:spcBef>
                <a:buFontTx/>
                <a:buNone/>
              </a:pPr>
              <a:r>
                <a:rPr lang="lt-LT" sz="1600" b="0" i="0" u="none" strike="noStrike" dirty="0">
                  <a:solidFill>
                    <a:srgbClr val="7F7F7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Nacionalinė mokėjimo agentūra prie Žemės ūkio ministerijos</a:t>
              </a:r>
            </a:p>
            <a:p>
              <a:pPr marL="421200" lvl="1">
                <a:spcBef>
                  <a:spcPts val="1000"/>
                </a:spcBef>
              </a:pPr>
              <a:r>
                <a:rPr lang="lt-LT" sz="1600" b="0" i="0" u="none" strike="noStrike" dirty="0">
                  <a:solidFill>
                    <a:srgbClr val="7F7F7F"/>
                  </a:solidFill>
                  <a:effectLst/>
                  <a:latin typeface="+mj-lt"/>
                </a:rPr>
                <a:t>Blindžių g. 17, 08111 Vilnius</a:t>
              </a:r>
            </a:p>
            <a:p>
              <a:pPr marL="421200" lvl="1">
                <a:spcBef>
                  <a:spcPts val="1000"/>
                </a:spcBef>
              </a:pPr>
              <a:r>
                <a:rPr lang="en-GB" sz="1600" b="0" i="0" u="none" strike="noStrike" dirty="0">
                  <a:solidFill>
                    <a:srgbClr val="7F7F7F"/>
                  </a:solidFill>
                  <a:effectLst/>
                  <a:latin typeface="+mj-lt"/>
                </a:rPr>
                <a:t>(8 5) 252 6999</a:t>
              </a:r>
            </a:p>
            <a:p>
              <a:pPr marL="421200" lvl="1">
                <a:spcBef>
                  <a:spcPts val="1000"/>
                </a:spcBef>
              </a:pPr>
              <a:r>
                <a:rPr lang="en-GB" sz="1600" b="0" i="0" u="none" strike="noStrike" dirty="0">
                  <a:solidFill>
                    <a:srgbClr val="7F7F7F"/>
                  </a:solidFill>
                  <a:effectLst/>
                  <a:latin typeface="+mj-lt"/>
                </a:rPr>
                <a:t>info@nma.lt </a:t>
              </a:r>
              <a:endParaRPr lang="en-LT" dirty="0">
                <a:solidFill>
                  <a:srgbClr val="7F7F7F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0" name="Picture 21">
              <a:extLst>
                <a:ext uri="{FF2B5EF4-FFF2-40B4-BE49-F238E27FC236}">
                  <a16:creationId xmlns:a16="http://schemas.microsoft.com/office/drawing/2014/main" id="{6FE2E6A4-1318-476A-BE10-E5A24DE1E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219305" y="4173155"/>
              <a:ext cx="403301" cy="322640"/>
            </a:xfrm>
            <a:prstGeom prst="rect">
              <a:avLst/>
            </a:prstGeom>
          </p:spPr>
        </p:pic>
        <p:pic>
          <p:nvPicPr>
            <p:cNvPr id="11" name="Picture 22">
              <a:extLst>
                <a:ext uri="{FF2B5EF4-FFF2-40B4-BE49-F238E27FC236}">
                  <a16:creationId xmlns:a16="http://schemas.microsoft.com/office/drawing/2014/main" id="{07B6B459-5A13-41F1-B4F1-2B7F971A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219305" y="4540467"/>
              <a:ext cx="403302" cy="322641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28465243-FAC6-4948-A627-753536054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200666" y="3785852"/>
              <a:ext cx="427345" cy="341876"/>
            </a:xfrm>
            <a:prstGeom prst="rect">
              <a:avLst/>
            </a:prstGeom>
          </p:spPr>
        </p:pic>
        <p:pic>
          <p:nvPicPr>
            <p:cNvPr id="13" name="Picture 26">
              <a:extLst>
                <a:ext uri="{FF2B5EF4-FFF2-40B4-BE49-F238E27FC236}">
                  <a16:creationId xmlns:a16="http://schemas.microsoft.com/office/drawing/2014/main" id="{B828B1BB-25FA-4F7A-BF36-0CFCDF2C2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8219305" y="5221242"/>
              <a:ext cx="317810" cy="377400"/>
            </a:xfrm>
            <a:prstGeom prst="rect">
              <a:avLst/>
            </a:prstGeom>
          </p:spPr>
        </p:pic>
        <p:pic>
          <p:nvPicPr>
            <p:cNvPr id="14" name="Picture 27">
              <a:extLst>
                <a:ext uri="{FF2B5EF4-FFF2-40B4-BE49-F238E27FC236}">
                  <a16:creationId xmlns:a16="http://schemas.microsoft.com/office/drawing/2014/main" id="{A172C3D4-22B5-4B9C-981F-6AAFA44A8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704132" y="5227430"/>
              <a:ext cx="288177" cy="365025"/>
            </a:xfrm>
            <a:prstGeom prst="rect">
              <a:avLst/>
            </a:prstGeom>
          </p:spPr>
        </p:pic>
        <p:pic>
          <p:nvPicPr>
            <p:cNvPr id="15" name="Picture 28">
              <a:extLst>
                <a:ext uri="{FF2B5EF4-FFF2-40B4-BE49-F238E27FC236}">
                  <a16:creationId xmlns:a16="http://schemas.microsoft.com/office/drawing/2014/main" id="{672D8763-1BB5-4664-875D-4394FDA80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9118319" y="5242897"/>
              <a:ext cx="351674" cy="334091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FDFF61B-DB9F-4C6A-A57C-B74983E75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305" y="5028715"/>
              <a:ext cx="3208753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3B5B9D8-C65B-47B9-8024-9E5377CFF984}"/>
              </a:ext>
            </a:extLst>
          </p:cNvPr>
          <p:cNvSpPr txBox="1"/>
          <p:nvPr/>
        </p:nvSpPr>
        <p:spPr>
          <a:xfrm>
            <a:off x="6096000" y="4158062"/>
            <a:ext cx="3489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600"/>
              </a:spcBef>
              <a:buFontTx/>
              <a:buNone/>
            </a:pPr>
            <a:r>
              <a:rPr lang="lt-LT" sz="1600" b="0" i="0" strike="noStrike" dirty="0">
                <a:solidFill>
                  <a:srgbClr val="0096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www.nma.lt</a:t>
            </a:r>
            <a:endParaRPr lang="en-LT" dirty="0">
              <a:solidFill>
                <a:srgbClr val="00965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66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46E92-7392-DA3A-9619-920A01D45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id="{858277E6-A4FA-1986-2287-47184406A074}"/>
              </a:ext>
            </a:extLst>
          </p:cNvPr>
          <p:cNvSpPr txBox="1"/>
          <p:nvPr/>
        </p:nvSpPr>
        <p:spPr>
          <a:xfrm>
            <a:off x="4033814" y="3812785"/>
            <a:ext cx="1363814" cy="37539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lt-LT" sz="1600" b="1" dirty="0">
                <a:solidFill>
                  <a:schemeClr val="bg1"/>
                </a:solidFill>
              </a:rPr>
              <a:t> 1 092 701 </a:t>
            </a:r>
          </a:p>
          <a:p>
            <a:endParaRPr lang="lt-LT" sz="16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2C65A6-CBEF-F6E4-EF10-6A22007AFE9D}"/>
              </a:ext>
            </a:extLst>
          </p:cNvPr>
          <p:cNvSpPr/>
          <p:nvPr/>
        </p:nvSpPr>
        <p:spPr>
          <a:xfrm>
            <a:off x="241300" y="1844886"/>
            <a:ext cx="1122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sz="2800" dirty="0"/>
              <a:t>Aptarti vietos plėtros strategijų (VPS) įgyvendinimo eigą, iššūkius ir galimus sprendimus, pasidalinti idėjomis bei praktiniais patarimais, siekiant užtikrinti sklandesnį VPS įgyvendinimą</a:t>
            </a:r>
            <a:endParaRPr lang="lt-L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9ED53658-64EF-91F2-B468-FD776E1BEDFB}"/>
              </a:ext>
            </a:extLst>
          </p:cNvPr>
          <p:cNvSpPr txBox="1">
            <a:spLocks/>
          </p:cNvSpPr>
          <p:nvPr/>
        </p:nvSpPr>
        <p:spPr>
          <a:xfrm>
            <a:off x="576943" y="243498"/>
            <a:ext cx="9468931" cy="8975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>
                <a:solidFill>
                  <a:srgbClr val="009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SUSITIKIMO TIKSLAS</a:t>
            </a:r>
            <a:endParaRPr lang="en-L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7D88F5-5A2E-D4CC-5E94-F71591EFA8C5}"/>
              </a:ext>
            </a:extLst>
          </p:cNvPr>
          <p:cNvSpPr/>
          <p:nvPr/>
        </p:nvSpPr>
        <p:spPr>
          <a:xfrm>
            <a:off x="241300" y="3628120"/>
            <a:ext cx="1122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sz="2800" dirty="0"/>
              <a:t>Pristatyti atliktus metodinius darbus.</a:t>
            </a:r>
            <a:endParaRPr lang="lt-L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9E6B4F-85B2-B81E-6B14-A64A4FDD2F83}"/>
              </a:ext>
            </a:extLst>
          </p:cNvPr>
          <p:cNvSpPr/>
          <p:nvPr/>
        </p:nvSpPr>
        <p:spPr>
          <a:xfrm>
            <a:off x="241300" y="4692982"/>
            <a:ext cx="1122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sz="2800" dirty="0"/>
              <a:t>Išklausyti Jūsų įgyvendinamų VPS problematikos bei aptarti galimus sprendimo būdus.</a:t>
            </a:r>
            <a:endParaRPr lang="lt-L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318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9EC9A-3349-8482-B49C-D6D091A31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1">
            <a:extLst>
              <a:ext uri="{FF2B5EF4-FFF2-40B4-BE49-F238E27FC236}">
                <a16:creationId xmlns:a16="http://schemas.microsoft.com/office/drawing/2014/main" id="{25181F3D-68B6-7D31-5A7C-A839404C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34" y="215980"/>
            <a:ext cx="9761951" cy="841025"/>
          </a:xfrm>
        </p:spPr>
        <p:txBody>
          <a:bodyPr>
            <a:normAutofit/>
          </a:bodyPr>
          <a:lstStyle/>
          <a:p>
            <a:r>
              <a:rPr lang="lt-LT" altLang="lt-LT" b="1" dirty="0">
                <a:cs typeface="Arial" panose="020B0604020202020204" pitchFamily="34" charset="0"/>
              </a:rPr>
              <a:t>VPS ĮGYVENDINIMO STATISTIKA (1)</a:t>
            </a:r>
            <a:endParaRPr lang="lt-LT" b="1" dirty="0">
              <a:solidFill>
                <a:srgbClr val="00965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E3A2FED-EC42-3AE2-7FA8-3171AE61F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939979"/>
              </p:ext>
            </p:extLst>
          </p:nvPr>
        </p:nvGraphicFramePr>
        <p:xfrm>
          <a:off x="722334" y="1189567"/>
          <a:ext cx="10987066" cy="5254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7953">
                  <a:extLst>
                    <a:ext uri="{9D8B030D-6E8A-4147-A177-3AD203B41FA5}">
                      <a16:colId xmlns:a16="http://schemas.microsoft.com/office/drawing/2014/main" val="4123103575"/>
                    </a:ext>
                  </a:extLst>
                </a:gridCol>
                <a:gridCol w="2695553">
                  <a:extLst>
                    <a:ext uri="{9D8B030D-6E8A-4147-A177-3AD203B41FA5}">
                      <a16:colId xmlns:a16="http://schemas.microsoft.com/office/drawing/2014/main" val="1448467324"/>
                    </a:ext>
                  </a:extLst>
                </a:gridCol>
                <a:gridCol w="2972260">
                  <a:extLst>
                    <a:ext uri="{9D8B030D-6E8A-4147-A177-3AD203B41FA5}">
                      <a16:colId xmlns:a16="http://schemas.microsoft.com/office/drawing/2014/main" val="2047148707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1920232096"/>
                    </a:ext>
                  </a:extLst>
                </a:gridCol>
              </a:tblGrid>
              <a:tr h="630360">
                <a:tc>
                  <a:txBody>
                    <a:bodyPr/>
                    <a:lstStyle/>
                    <a:p>
                      <a:pPr algn="l"/>
                      <a:r>
                        <a:rPr lang="lt-LT" sz="2000" dirty="0">
                          <a:latin typeface="+mj-lt"/>
                        </a:rPr>
                        <a:t> </a:t>
                      </a:r>
                      <a:r>
                        <a:rPr lang="en-US" sz="2000" dirty="0">
                          <a:latin typeface="+mj-lt"/>
                        </a:rPr>
                        <a:t>VPS </a:t>
                      </a:r>
                      <a:r>
                        <a:rPr lang="lt-LT" sz="2000" noProof="0" dirty="0">
                          <a:latin typeface="+mj-lt"/>
                        </a:rPr>
                        <a:t>vykdytoja</a:t>
                      </a:r>
                      <a:r>
                        <a:rPr lang="lt-LT" sz="2000" dirty="0">
                          <a:latin typeface="+mj-lt"/>
                        </a:rPr>
                        <a:t>	</a:t>
                      </a:r>
                    </a:p>
                  </a:txBody>
                  <a:tcPr>
                    <a:solidFill>
                      <a:srgbClr val="0068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VPS </a:t>
                      </a:r>
                      <a:r>
                        <a:rPr lang="lt-LT" sz="2000" dirty="0">
                          <a:latin typeface="+mj-lt"/>
                        </a:rPr>
                        <a:t>įgyvendinti skirta, Eur</a:t>
                      </a:r>
                    </a:p>
                  </a:txBody>
                  <a:tcPr>
                    <a:solidFill>
                      <a:srgbClr val="00683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2000" dirty="0">
                          <a:latin typeface="+mj-lt"/>
                        </a:rPr>
                        <a:t>Patvirtintų projektų suma, Eur</a:t>
                      </a:r>
                    </a:p>
                  </a:txBody>
                  <a:tcPr>
                    <a:solidFill>
                      <a:srgbClr val="0068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>
                          <a:latin typeface="+mj-lt"/>
                        </a:rPr>
                        <a:t> </a:t>
                      </a:r>
                      <a:r>
                        <a:rPr lang="en-US" sz="2000" dirty="0">
                          <a:latin typeface="+mj-lt"/>
                        </a:rPr>
                        <a:t>%</a:t>
                      </a:r>
                      <a:endParaRPr lang="lt-LT" sz="2000" dirty="0">
                        <a:latin typeface="+mj-lt"/>
                      </a:endParaRPr>
                    </a:p>
                  </a:txBody>
                  <a:tcPr>
                    <a:solidFill>
                      <a:srgbClr val="0068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442061"/>
                  </a:ext>
                </a:extLst>
              </a:tr>
              <a:tr h="4119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Vakarų Lietuvos ŽRVVG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840 691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811 683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1" i="0" u="none" strike="noStrike" dirty="0">
                          <a:solidFill>
                            <a:srgbClr val="006837"/>
                          </a:solidFill>
                          <a:effectLst/>
                          <a:latin typeface="+mj-lt"/>
                        </a:rPr>
                        <a:t>97</a:t>
                      </a:r>
                      <a:r>
                        <a:rPr lang="en-US" sz="2000" b="1" i="0" u="none" strike="noStrike" dirty="0">
                          <a:solidFill>
                            <a:srgbClr val="006837"/>
                          </a:solidFill>
                          <a:effectLst/>
                          <a:latin typeface="+mj-lt"/>
                        </a:rPr>
                        <a:t> %</a:t>
                      </a:r>
                      <a:endParaRPr lang="lt-LT" sz="2000" b="1" i="0" u="none" strike="noStrike" dirty="0">
                        <a:solidFill>
                          <a:srgbClr val="00683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180595"/>
                  </a:ext>
                </a:extLst>
              </a:tr>
              <a:tr h="38329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Ignalinos rajono VVG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468 630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199 296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1" i="0" u="none" strike="noStrike" dirty="0">
                          <a:solidFill>
                            <a:srgbClr val="006837"/>
                          </a:solidFill>
                          <a:effectLst/>
                          <a:latin typeface="+mj-lt"/>
                        </a:rPr>
                        <a:t>43</a:t>
                      </a:r>
                      <a:r>
                        <a:rPr lang="en-US" sz="2000" b="1" i="0" u="none" strike="noStrike" dirty="0">
                          <a:solidFill>
                            <a:srgbClr val="006837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000" b="1" i="0" u="none" strike="noStrike" kern="1200" dirty="0">
                          <a:solidFill>
                            <a:srgbClr val="00683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endParaRPr lang="lt-LT" sz="2000" b="1" i="0" u="none" strike="noStrike" dirty="0">
                        <a:solidFill>
                          <a:srgbClr val="00683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753963572"/>
                  </a:ext>
                </a:extLst>
              </a:tr>
              <a:tr h="45468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Zarasų ir Visagino ŽRVVG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499523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159 681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1" i="0" u="none" strike="noStrike" dirty="0">
                          <a:solidFill>
                            <a:srgbClr val="006837"/>
                          </a:solidFill>
                          <a:effectLst/>
                          <a:latin typeface="+mj-lt"/>
                        </a:rPr>
                        <a:t>32</a:t>
                      </a:r>
                      <a:r>
                        <a:rPr lang="en-US" sz="2000" b="1" i="0" u="none" strike="noStrike" dirty="0">
                          <a:solidFill>
                            <a:srgbClr val="006837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000" b="1" i="0" u="none" strike="noStrike" kern="1200" dirty="0">
                          <a:solidFill>
                            <a:srgbClr val="00683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lt-LT" sz="2000" b="1" i="0" u="none" strike="noStrike" dirty="0">
                        <a:solidFill>
                          <a:srgbClr val="00683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553017"/>
                  </a:ext>
                </a:extLst>
              </a:tr>
              <a:tr h="3877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ŽRVVG "Vilkauda"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1 565 699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311 622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1" i="0" u="none" strike="noStrike" dirty="0">
                          <a:solidFill>
                            <a:srgbClr val="006837"/>
                          </a:solidFill>
                          <a:effectLst/>
                          <a:latin typeface="+mj-lt"/>
                        </a:rPr>
                        <a:t>20</a:t>
                      </a:r>
                      <a:r>
                        <a:rPr lang="en-US" sz="2000" b="1" i="0" u="none" strike="noStrike" dirty="0">
                          <a:solidFill>
                            <a:srgbClr val="006837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000" b="1" i="0" u="none" strike="noStrike" kern="1200" dirty="0">
                          <a:solidFill>
                            <a:srgbClr val="00683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lt-LT" sz="2000" b="1" i="0" u="none" strike="noStrike" dirty="0">
                        <a:solidFill>
                          <a:srgbClr val="00683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030911597"/>
                  </a:ext>
                </a:extLst>
              </a:tr>
              <a:tr h="50956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Šilutės ŽRVVG "Žuvėjų kraštas"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757 753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135 373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1" i="0" u="none" strike="noStrike" dirty="0">
                          <a:solidFill>
                            <a:srgbClr val="006837"/>
                          </a:solidFill>
                          <a:effectLst/>
                          <a:latin typeface="+mj-lt"/>
                        </a:rPr>
                        <a:t>18</a:t>
                      </a:r>
                      <a:r>
                        <a:rPr lang="en-US" sz="2000" b="1" i="0" u="none" strike="noStrike" dirty="0">
                          <a:solidFill>
                            <a:srgbClr val="006837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000" b="1" i="0" u="none" strike="noStrike" kern="1200" dirty="0">
                          <a:solidFill>
                            <a:srgbClr val="00683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lt-LT" sz="2000" b="1" i="0" u="none" strike="noStrike" dirty="0">
                        <a:solidFill>
                          <a:srgbClr val="006837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68932"/>
                  </a:ext>
                </a:extLst>
              </a:tr>
              <a:tr h="38329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Asociacija "Vidmarės"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757 752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115 838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000" b="1" i="0" u="none" strike="noStrike" kern="1200" dirty="0">
                          <a:solidFill>
                            <a:srgbClr val="00683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096816397"/>
                  </a:ext>
                </a:extLst>
              </a:tr>
              <a:tr h="38329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Vidurio Lietuvos ŽVVG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958 635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100 000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000" b="1" i="0" u="none" strike="noStrike" kern="1200" dirty="0">
                          <a:solidFill>
                            <a:srgbClr val="00683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662767"/>
                  </a:ext>
                </a:extLst>
              </a:tr>
              <a:tr h="50956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Pietvakarių Lietuvos ŽRVVG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729 078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21 553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000" b="1" i="0" u="none" strike="noStrike" kern="1200" dirty="0">
                          <a:solidFill>
                            <a:srgbClr val="00683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075012656"/>
                  </a:ext>
                </a:extLst>
              </a:tr>
              <a:tr h="38329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Naujoji Klaipėdos ŽVVG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771 000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000" b="1" i="0" u="none" strike="noStrike" kern="1200" dirty="0">
                          <a:solidFill>
                            <a:srgbClr val="00683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561497"/>
                  </a:ext>
                </a:extLst>
              </a:tr>
              <a:tr h="3505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Šventosios ŽRVVG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758 000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000" b="1" i="0" u="none" strike="noStrike" kern="1200" dirty="0">
                          <a:solidFill>
                            <a:srgbClr val="00683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816928527"/>
                  </a:ext>
                </a:extLst>
              </a:tr>
              <a:tr h="360206">
                <a:tc>
                  <a:txBody>
                    <a:bodyPr/>
                    <a:lstStyle/>
                    <a:p>
                      <a:pPr algn="r"/>
                      <a:r>
                        <a:rPr lang="lt-LT" sz="2000" dirty="0"/>
                        <a:t>Iš viso:</a:t>
                      </a:r>
                    </a:p>
                  </a:txBody>
                  <a:tcPr anchor="ctr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8 106 761</a:t>
                      </a:r>
                    </a:p>
                  </a:txBody>
                  <a:tcPr marL="7620" marR="7620" marT="7620" marB="0" anchor="ctr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1 855 046</a:t>
                      </a:r>
                    </a:p>
                  </a:txBody>
                  <a:tcPr marL="7620" marR="7620" marT="7620" marB="0" anchor="ctr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endParaRPr lang="lt-LT" sz="2000" b="1" dirty="0">
                        <a:latin typeface="+mn-lt"/>
                      </a:endParaRPr>
                    </a:p>
                  </a:txBody>
                  <a:tcPr anchor="ctr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435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209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D04DF-7B23-065C-B603-15810DB73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1">
            <a:extLst>
              <a:ext uri="{FF2B5EF4-FFF2-40B4-BE49-F238E27FC236}">
                <a16:creationId xmlns:a16="http://schemas.microsoft.com/office/drawing/2014/main" id="{CD6E9583-06AE-AE82-20E0-ED38CC9EB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34" y="215980"/>
            <a:ext cx="9761951" cy="841025"/>
          </a:xfrm>
        </p:spPr>
        <p:txBody>
          <a:bodyPr>
            <a:normAutofit/>
          </a:bodyPr>
          <a:lstStyle/>
          <a:p>
            <a:r>
              <a:rPr lang="lt-LT" altLang="lt-LT" b="1" dirty="0">
                <a:cs typeface="Arial" panose="020B0604020202020204" pitchFamily="34" charset="0"/>
              </a:rPr>
              <a:t>VPS ĮGYVENDINIMO STATISTIKA (2)</a:t>
            </a:r>
            <a:endParaRPr lang="lt-LT" b="1" dirty="0">
              <a:solidFill>
                <a:srgbClr val="00965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F7681B-6C3E-C17B-0467-B820E36B9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837498"/>
              </p:ext>
            </p:extLst>
          </p:nvPr>
        </p:nvGraphicFramePr>
        <p:xfrm>
          <a:off x="723900" y="1354666"/>
          <a:ext cx="10960100" cy="4573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5400">
                  <a:extLst>
                    <a:ext uri="{9D8B030D-6E8A-4147-A177-3AD203B41FA5}">
                      <a16:colId xmlns:a16="http://schemas.microsoft.com/office/drawing/2014/main" val="265138166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155414240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165318746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94218794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872568183"/>
                    </a:ext>
                  </a:extLst>
                </a:gridCol>
              </a:tblGrid>
              <a:tr h="600003">
                <a:tc>
                  <a:txBody>
                    <a:bodyPr/>
                    <a:lstStyle/>
                    <a:p>
                      <a:pPr algn="l"/>
                      <a:r>
                        <a:rPr lang="lt-LT" sz="2000" dirty="0">
                          <a:latin typeface="+mj-lt"/>
                        </a:rPr>
                        <a:t> </a:t>
                      </a:r>
                      <a:r>
                        <a:rPr lang="en-US" sz="2000" dirty="0">
                          <a:latin typeface="+mj-lt"/>
                        </a:rPr>
                        <a:t>VPS </a:t>
                      </a:r>
                      <a:r>
                        <a:rPr lang="lt-LT" sz="2000" noProof="0" dirty="0">
                          <a:latin typeface="+mj-lt"/>
                        </a:rPr>
                        <a:t>vykdytoja</a:t>
                      </a:r>
                      <a:r>
                        <a:rPr lang="lt-LT" sz="2000" dirty="0">
                          <a:latin typeface="+mj-lt"/>
                        </a:rPr>
                        <a:t>	</a:t>
                      </a:r>
                    </a:p>
                  </a:txBody>
                  <a:tcPr>
                    <a:solidFill>
                      <a:srgbClr val="0068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VPS </a:t>
                      </a:r>
                      <a:r>
                        <a:rPr lang="lt-LT" sz="2000" noProof="0" dirty="0">
                          <a:latin typeface="+mj-lt"/>
                        </a:rPr>
                        <a:t>suplanuoti</a:t>
                      </a:r>
                      <a:r>
                        <a:rPr lang="en-US" sz="2000" dirty="0">
                          <a:latin typeface="+mj-lt"/>
                        </a:rPr>
                        <a:t> projektai, </a:t>
                      </a:r>
                      <a:r>
                        <a:rPr lang="lt-LT" sz="2000" noProof="0" dirty="0">
                          <a:latin typeface="+mj-lt"/>
                        </a:rPr>
                        <a:t>vnt.</a:t>
                      </a:r>
                      <a:endParaRPr lang="lt-LT" sz="2000" dirty="0">
                        <a:latin typeface="+mj-lt"/>
                      </a:endParaRPr>
                    </a:p>
                  </a:txBody>
                  <a:tcPr>
                    <a:solidFill>
                      <a:srgbClr val="00683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2000" dirty="0">
                          <a:latin typeface="+mj-lt"/>
                        </a:rPr>
                        <a:t>Patvirtinti projektai, vnt.</a:t>
                      </a:r>
                    </a:p>
                  </a:txBody>
                  <a:tcPr>
                    <a:solidFill>
                      <a:srgbClr val="0068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%</a:t>
                      </a:r>
                      <a:endParaRPr lang="lt-LT" sz="2000" dirty="0">
                        <a:latin typeface="+mj-lt"/>
                      </a:endParaRPr>
                    </a:p>
                  </a:txBody>
                  <a:tcPr>
                    <a:solidFill>
                      <a:srgbClr val="0068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/>
                        <a:t>Vertinami projektai</a:t>
                      </a:r>
                    </a:p>
                  </a:txBody>
                  <a:tcPr>
                    <a:solidFill>
                      <a:srgbClr val="0068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79933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Vakarų Lietuvos ŽRVVG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67861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Asociacija "Vidmarės"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583206653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Ignalinos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rajono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VVG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293514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Zarasų ir Visagino ŽRVVG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175521916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ŽRVVG "Vilkauda"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98491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Šilutės ŽRVVG "Žuvėjų kraštas"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588178881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Vidurio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Lietuvos ŽVVG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910223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Pietvakarių Lietuvos ŽRVVG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161330561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Naujoji Klaipėdos ŽVVG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526371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2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Šventosios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ŽRVVG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176081088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algn="r"/>
                      <a:r>
                        <a:rPr lang="lt-LT" sz="2000" dirty="0">
                          <a:latin typeface="+mn-lt"/>
                        </a:rPr>
                        <a:t>Iš viso:</a:t>
                      </a:r>
                    </a:p>
                  </a:txBody>
                  <a:tcPr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lt-LT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lt-LT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339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62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FCDB7-13F2-1461-F923-9444C4ECD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03F9639-118B-CAE2-CC55-375D366FF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9445238"/>
              </p:ext>
            </p:extLst>
          </p:nvPr>
        </p:nvGraphicFramePr>
        <p:xfrm>
          <a:off x="624376" y="1055763"/>
          <a:ext cx="8128000" cy="5586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5DC5B1F7-67EB-2701-5FBB-D528B1FDB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34" y="215980"/>
            <a:ext cx="9761951" cy="841025"/>
          </a:xfrm>
        </p:spPr>
        <p:txBody>
          <a:bodyPr>
            <a:normAutofit/>
          </a:bodyPr>
          <a:lstStyle/>
          <a:p>
            <a:r>
              <a:rPr lang="lt-LT" altLang="lt-LT" b="1" dirty="0">
                <a:cs typeface="Arial" panose="020B0604020202020204" pitchFamily="34" charset="0"/>
              </a:rPr>
              <a:t>VPS ĮGYVENDINIMO STATISTIKA (</a:t>
            </a:r>
            <a:r>
              <a:rPr lang="en-US" altLang="lt-LT" b="1" dirty="0">
                <a:cs typeface="Arial" panose="020B0604020202020204" pitchFamily="34" charset="0"/>
              </a:rPr>
              <a:t>3</a:t>
            </a:r>
            <a:r>
              <a:rPr lang="lt-LT" altLang="lt-LT" b="1" dirty="0">
                <a:cs typeface="Arial" panose="020B0604020202020204" pitchFamily="34" charset="0"/>
              </a:rPr>
              <a:t>)</a:t>
            </a:r>
            <a:endParaRPr lang="lt-LT" b="1" dirty="0">
              <a:solidFill>
                <a:srgbClr val="0096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14C92E-0876-F22A-F4A0-75BD685B0FD2}"/>
              </a:ext>
            </a:extLst>
          </p:cNvPr>
          <p:cNvSpPr txBox="1"/>
          <p:nvPr/>
        </p:nvSpPr>
        <p:spPr>
          <a:xfrm>
            <a:off x="8512629" y="2628456"/>
            <a:ext cx="2065943" cy="12772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9650"/>
              </a:buClr>
            </a:pPr>
            <a:r>
              <a:rPr lang="lt-LT" sz="1900" b="1" noProof="0" dirty="0"/>
              <a:t>Patvirtinti ir /ar </a:t>
            </a:r>
          </a:p>
          <a:p>
            <a:pPr>
              <a:buClr>
                <a:srgbClr val="009650"/>
              </a:buClr>
            </a:pPr>
            <a:r>
              <a:rPr lang="lt-LT" sz="1900" b="1" noProof="0" dirty="0"/>
              <a:t>vertinami </a:t>
            </a:r>
          </a:p>
          <a:p>
            <a:pPr>
              <a:buClr>
                <a:srgbClr val="009650"/>
              </a:buClr>
            </a:pPr>
            <a:endParaRPr lang="lt-LT" sz="200" b="1" dirty="0">
              <a:solidFill>
                <a:srgbClr val="009650"/>
              </a:solidFill>
            </a:endParaRPr>
          </a:p>
          <a:p>
            <a:pPr>
              <a:buClr>
                <a:srgbClr val="009650"/>
              </a:buClr>
            </a:pPr>
            <a:r>
              <a:rPr lang="en-US" sz="3600" b="1" dirty="0">
                <a:solidFill>
                  <a:srgbClr val="009650"/>
                </a:solidFill>
              </a:rPr>
              <a:t>4</a:t>
            </a:r>
            <a:r>
              <a:rPr lang="lt-LT" sz="3600" b="1" dirty="0">
                <a:solidFill>
                  <a:srgbClr val="009650"/>
                </a:solidFill>
              </a:rPr>
              <a:t>4 </a:t>
            </a:r>
            <a:r>
              <a:rPr lang="lt-LT" sz="1900" b="1" dirty="0"/>
              <a:t>PĮP</a:t>
            </a:r>
            <a:endParaRPr lang="lt-LT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C9B9ED-3F35-23E7-133F-0D901FD1BAF3}"/>
              </a:ext>
            </a:extLst>
          </p:cNvPr>
          <p:cNvSpPr txBox="1"/>
          <p:nvPr/>
        </p:nvSpPr>
        <p:spPr>
          <a:xfrm>
            <a:off x="8501055" y="1516513"/>
            <a:ext cx="2065943" cy="969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9650"/>
              </a:buClr>
            </a:pPr>
            <a:r>
              <a:rPr lang="lt-LT" sz="1900" b="1" noProof="0" dirty="0"/>
              <a:t>Gauti</a:t>
            </a:r>
          </a:p>
          <a:p>
            <a:pPr>
              <a:buClr>
                <a:srgbClr val="009650"/>
              </a:buClr>
            </a:pPr>
            <a:endParaRPr lang="lt-LT" sz="200" b="1" dirty="0">
              <a:solidFill>
                <a:srgbClr val="009650"/>
              </a:solidFill>
            </a:endParaRPr>
          </a:p>
          <a:p>
            <a:pPr>
              <a:buClr>
                <a:srgbClr val="009650"/>
              </a:buClr>
            </a:pPr>
            <a:r>
              <a:rPr lang="lt-LT" sz="3600" b="1" dirty="0"/>
              <a:t>66</a:t>
            </a:r>
            <a:r>
              <a:rPr lang="lt-LT" sz="3600" b="1" dirty="0">
                <a:solidFill>
                  <a:srgbClr val="009650"/>
                </a:solidFill>
              </a:rPr>
              <a:t> </a:t>
            </a:r>
            <a:r>
              <a:rPr lang="lt-LT" sz="1900" b="1" dirty="0"/>
              <a:t>PĮP</a:t>
            </a:r>
            <a:endParaRPr lang="lt-LT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768466-A4F4-2C7D-7C1D-E6608CFC8CCC}"/>
              </a:ext>
            </a:extLst>
          </p:cNvPr>
          <p:cNvSpPr txBox="1"/>
          <p:nvPr/>
        </p:nvSpPr>
        <p:spPr>
          <a:xfrm>
            <a:off x="8501054" y="4048176"/>
            <a:ext cx="354819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9650"/>
              </a:buClr>
            </a:pPr>
            <a:r>
              <a:rPr lang="lt-LT" sz="1900" b="1" dirty="0"/>
              <a:t>N</a:t>
            </a:r>
            <a:r>
              <a:rPr lang="lt-LT" sz="1900" b="1" noProof="0" dirty="0" err="1"/>
              <a:t>ebevertinami</a:t>
            </a:r>
            <a:endParaRPr lang="lt-LT" sz="1900" b="1" noProof="0" dirty="0"/>
          </a:p>
          <a:p>
            <a:pPr>
              <a:buClr>
                <a:srgbClr val="009650"/>
              </a:buClr>
            </a:pPr>
            <a:endParaRPr lang="lt-LT" sz="200" b="1" dirty="0">
              <a:solidFill>
                <a:srgbClr val="009650"/>
              </a:solidFill>
            </a:endParaRPr>
          </a:p>
          <a:p>
            <a:pPr>
              <a:buClr>
                <a:srgbClr val="009650"/>
              </a:buClr>
            </a:pPr>
            <a:r>
              <a:rPr lang="lt-LT" sz="3600" b="1" dirty="0">
                <a:solidFill>
                  <a:srgbClr val="C00000"/>
                </a:solidFill>
              </a:rPr>
              <a:t>22</a:t>
            </a:r>
            <a:r>
              <a:rPr lang="lt-LT" sz="3600" b="1" dirty="0">
                <a:solidFill>
                  <a:srgbClr val="009650"/>
                </a:solidFill>
              </a:rPr>
              <a:t> </a:t>
            </a:r>
            <a:r>
              <a:rPr lang="lt-LT" sz="1900" b="1" dirty="0"/>
              <a:t>PĮP</a:t>
            </a:r>
          </a:p>
          <a:p>
            <a:pPr>
              <a:buClr>
                <a:srgbClr val="009650"/>
              </a:buClr>
            </a:pPr>
            <a:r>
              <a:rPr lang="lt-LT" sz="1900" b="1" dirty="0">
                <a:solidFill>
                  <a:srgbClr val="009650"/>
                </a:solidFill>
              </a:rPr>
              <a:t>×</a:t>
            </a:r>
            <a:r>
              <a:rPr lang="lt-LT" sz="1900" b="1" dirty="0"/>
              <a:t> 7  rezervas</a:t>
            </a:r>
          </a:p>
          <a:p>
            <a:pPr>
              <a:buClr>
                <a:srgbClr val="009650"/>
              </a:buClr>
            </a:pPr>
            <a:r>
              <a:rPr lang="lt-LT" sz="1900" b="1" dirty="0">
                <a:solidFill>
                  <a:srgbClr val="C00000"/>
                </a:solidFill>
              </a:rPr>
              <a:t>× 15 </a:t>
            </a:r>
            <a:r>
              <a:rPr lang="lt-LT" sz="1900" b="1" dirty="0"/>
              <a:t>atmesta / </a:t>
            </a:r>
            <a:endParaRPr lang="en-US" sz="1900" b="1" dirty="0"/>
          </a:p>
          <a:p>
            <a:pPr>
              <a:buClr>
                <a:srgbClr val="009650"/>
              </a:buClr>
            </a:pPr>
            <a:r>
              <a:rPr lang="lt-LT" sz="1900" b="1" dirty="0"/>
              <a:t>išregistruota</a:t>
            </a:r>
          </a:p>
          <a:p>
            <a:pPr>
              <a:buClr>
                <a:srgbClr val="009650"/>
              </a:buClr>
            </a:pPr>
            <a:endParaRPr lang="lt-LT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A5DFF5-FA82-8D82-E064-71CC2D21121B}"/>
              </a:ext>
            </a:extLst>
          </p:cNvPr>
          <p:cNvSpPr txBox="1"/>
          <p:nvPr/>
        </p:nvSpPr>
        <p:spPr>
          <a:xfrm>
            <a:off x="6420780" y="5248240"/>
            <a:ext cx="1658350" cy="55399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9650"/>
              </a:buClr>
            </a:pPr>
            <a:endParaRPr lang="lt-LT" sz="200" b="1" dirty="0">
              <a:solidFill>
                <a:srgbClr val="009650"/>
              </a:solidFill>
            </a:endParaRPr>
          </a:p>
          <a:p>
            <a:pPr>
              <a:buClr>
                <a:srgbClr val="009650"/>
              </a:buClr>
            </a:pPr>
            <a:r>
              <a:rPr lang="en-US" sz="2800" b="1" dirty="0">
                <a:solidFill>
                  <a:srgbClr val="C00000"/>
                </a:solidFill>
              </a:rPr>
              <a:t>23% </a:t>
            </a:r>
            <a:r>
              <a:rPr lang="lt-LT" sz="2800" b="1" dirty="0"/>
              <a:t>PĮP</a:t>
            </a:r>
            <a:endParaRPr lang="lt-LT" sz="1600" b="1" dirty="0"/>
          </a:p>
        </p:txBody>
      </p:sp>
    </p:spTree>
    <p:extLst>
      <p:ext uri="{BB962C8B-B14F-4D97-AF65-F5344CB8AC3E}">
        <p14:creationId xmlns:p14="http://schemas.microsoft.com/office/powerpoint/2010/main" val="351857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1C973-E704-F79D-1734-33C365557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508F27B-E26D-DEA0-2D93-271C6785EC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1075041"/>
              </p:ext>
            </p:extLst>
          </p:nvPr>
        </p:nvGraphicFramePr>
        <p:xfrm>
          <a:off x="624375" y="1223353"/>
          <a:ext cx="8496475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9F58979B-4318-8E5A-1F71-2D025EE5C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34" y="215980"/>
            <a:ext cx="9761951" cy="841025"/>
          </a:xfrm>
        </p:spPr>
        <p:txBody>
          <a:bodyPr>
            <a:normAutofit/>
          </a:bodyPr>
          <a:lstStyle/>
          <a:p>
            <a:r>
              <a:rPr lang="lt-LT" altLang="lt-LT" b="1" dirty="0">
                <a:cs typeface="Arial" panose="020B0604020202020204" pitchFamily="34" charset="0"/>
              </a:rPr>
              <a:t>VPS ĮGYVENDINIMO STATISTIKA (4)</a:t>
            </a:r>
            <a:endParaRPr lang="lt-LT" b="1" dirty="0">
              <a:solidFill>
                <a:srgbClr val="0096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3C9676-7369-F4AA-4ABF-D5E82194D0AE}"/>
              </a:ext>
            </a:extLst>
          </p:cNvPr>
          <p:cNvSpPr txBox="1"/>
          <p:nvPr/>
        </p:nvSpPr>
        <p:spPr>
          <a:xfrm>
            <a:off x="8218162" y="2944252"/>
            <a:ext cx="2637074" cy="969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9650"/>
              </a:buClr>
            </a:pPr>
            <a:r>
              <a:rPr lang="lt-LT" sz="1900" b="1" dirty="0"/>
              <a:t>Jų metu surinkta</a:t>
            </a:r>
            <a:endParaRPr lang="lt-LT" sz="1900" b="1" noProof="0" dirty="0"/>
          </a:p>
          <a:p>
            <a:pPr>
              <a:buClr>
                <a:srgbClr val="009650"/>
              </a:buClr>
            </a:pPr>
            <a:endParaRPr lang="lt-LT" sz="200" b="1" dirty="0">
              <a:solidFill>
                <a:srgbClr val="009650"/>
              </a:solidFill>
            </a:endParaRPr>
          </a:p>
          <a:p>
            <a:pPr>
              <a:buClr>
                <a:srgbClr val="009650"/>
              </a:buClr>
            </a:pPr>
            <a:r>
              <a:rPr lang="lt-LT" sz="3600" b="1" dirty="0">
                <a:solidFill>
                  <a:srgbClr val="009650"/>
                </a:solidFill>
              </a:rPr>
              <a:t>66 </a:t>
            </a:r>
            <a:r>
              <a:rPr lang="lt-LT" sz="1900" b="1" dirty="0"/>
              <a:t>PĮP</a:t>
            </a:r>
            <a:endParaRPr lang="lt-LT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3EE4A7-4853-3DFA-6001-23C09D88845E}"/>
              </a:ext>
            </a:extLst>
          </p:cNvPr>
          <p:cNvSpPr txBox="1"/>
          <p:nvPr/>
        </p:nvSpPr>
        <p:spPr>
          <a:xfrm>
            <a:off x="8218162" y="1767537"/>
            <a:ext cx="2065943" cy="969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9650"/>
              </a:buClr>
            </a:pPr>
            <a:r>
              <a:rPr lang="lt-LT" sz="1900" b="1" noProof="0" dirty="0"/>
              <a:t>Iš viso kvietimų</a:t>
            </a:r>
          </a:p>
          <a:p>
            <a:pPr>
              <a:buClr>
                <a:srgbClr val="009650"/>
              </a:buClr>
            </a:pPr>
            <a:endParaRPr lang="lt-LT" sz="200" b="1" dirty="0">
              <a:solidFill>
                <a:srgbClr val="009650"/>
              </a:solidFill>
            </a:endParaRPr>
          </a:p>
          <a:p>
            <a:pPr>
              <a:buClr>
                <a:srgbClr val="009650"/>
              </a:buClr>
            </a:pPr>
            <a:r>
              <a:rPr lang="lt-LT" sz="3600" b="1" dirty="0"/>
              <a:t>65</a:t>
            </a:r>
            <a:r>
              <a:rPr lang="lt-LT" sz="3600" b="1" dirty="0">
                <a:solidFill>
                  <a:srgbClr val="009650"/>
                </a:solidFill>
              </a:rPr>
              <a:t> </a:t>
            </a:r>
            <a:r>
              <a:rPr lang="lt-LT" sz="1900" b="1" dirty="0"/>
              <a:t>VNT</a:t>
            </a:r>
            <a:endParaRPr lang="lt-LT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8AC124-685B-8B39-D8F0-D268EA20E151}"/>
              </a:ext>
            </a:extLst>
          </p:cNvPr>
          <p:cNvSpPr txBox="1"/>
          <p:nvPr/>
        </p:nvSpPr>
        <p:spPr>
          <a:xfrm>
            <a:off x="8218162" y="4130318"/>
            <a:ext cx="2383157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9650"/>
              </a:buClr>
            </a:pPr>
            <a:r>
              <a:rPr lang="lt-LT" sz="1900" b="1" dirty="0"/>
              <a:t>„Tušti“ kvietimai – negauta PĮP</a:t>
            </a:r>
            <a:endParaRPr lang="lt-LT" sz="1900" b="1" noProof="0" dirty="0"/>
          </a:p>
          <a:p>
            <a:pPr>
              <a:buClr>
                <a:srgbClr val="009650"/>
              </a:buClr>
            </a:pPr>
            <a:endParaRPr lang="lt-LT" sz="200" b="1" dirty="0">
              <a:solidFill>
                <a:srgbClr val="009650"/>
              </a:solidFill>
            </a:endParaRPr>
          </a:p>
          <a:p>
            <a:pPr>
              <a:buClr>
                <a:srgbClr val="009650"/>
              </a:buClr>
            </a:pPr>
            <a:r>
              <a:rPr lang="lt-LT" sz="3600" b="1" dirty="0">
                <a:solidFill>
                  <a:srgbClr val="C00000"/>
                </a:solidFill>
              </a:rPr>
              <a:t>13</a:t>
            </a:r>
            <a:r>
              <a:rPr lang="lt-LT" sz="3600" b="1" dirty="0">
                <a:solidFill>
                  <a:srgbClr val="009650"/>
                </a:solidFill>
              </a:rPr>
              <a:t> </a:t>
            </a:r>
            <a:r>
              <a:rPr lang="lt-LT" sz="1900" b="1" dirty="0"/>
              <a:t>VNT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55DAB-3B88-0F4D-D44C-44F8A17BCA9C}"/>
              </a:ext>
            </a:extLst>
          </p:cNvPr>
          <p:cNvSpPr txBox="1"/>
          <p:nvPr/>
        </p:nvSpPr>
        <p:spPr>
          <a:xfrm>
            <a:off x="5667013" y="4761260"/>
            <a:ext cx="2141360" cy="58477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9650"/>
              </a:buClr>
            </a:pPr>
            <a:r>
              <a:rPr lang="lt-LT" sz="3200" b="1" dirty="0">
                <a:solidFill>
                  <a:srgbClr val="C00000"/>
                </a:solidFill>
              </a:rPr>
              <a:t>20</a:t>
            </a:r>
            <a:r>
              <a:rPr lang="en-US" sz="3200" b="1" dirty="0">
                <a:solidFill>
                  <a:srgbClr val="C00000"/>
                </a:solidFill>
              </a:rPr>
              <a:t>%</a:t>
            </a:r>
            <a:r>
              <a:rPr lang="lt-LT" sz="3200" b="1" dirty="0">
                <a:solidFill>
                  <a:srgbClr val="C00000"/>
                </a:solidFill>
              </a:rPr>
              <a:t> </a:t>
            </a:r>
            <a:r>
              <a:rPr lang="lt-LT" sz="2000" b="1" dirty="0"/>
              <a:t>kvietimų</a:t>
            </a:r>
            <a:endParaRPr lang="lt-LT" sz="19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4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0951A-B222-D2F2-6396-24D320AF3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1">
            <a:extLst>
              <a:ext uri="{FF2B5EF4-FFF2-40B4-BE49-F238E27FC236}">
                <a16:creationId xmlns:a16="http://schemas.microsoft.com/office/drawing/2014/main" id="{619CC67D-AD6F-2C99-FC79-1112FCBE8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34" y="215980"/>
            <a:ext cx="9761951" cy="841025"/>
          </a:xfrm>
        </p:spPr>
        <p:txBody>
          <a:bodyPr>
            <a:normAutofit/>
          </a:bodyPr>
          <a:lstStyle/>
          <a:p>
            <a:r>
              <a:rPr lang="lt-LT" altLang="lt-LT" b="1" dirty="0">
                <a:cs typeface="Arial" panose="020B0604020202020204" pitchFamily="34" charset="0"/>
              </a:rPr>
              <a:t>VYKSTANTYS KVIETIMAI</a:t>
            </a:r>
            <a:endParaRPr lang="lt-LT" b="1" dirty="0">
              <a:solidFill>
                <a:srgbClr val="00965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10D434-BCCB-D4AA-CFFF-345CB5423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98664"/>
              </p:ext>
            </p:extLst>
          </p:nvPr>
        </p:nvGraphicFramePr>
        <p:xfrm>
          <a:off x="722334" y="1215282"/>
          <a:ext cx="10934346" cy="510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096">
                  <a:extLst>
                    <a:ext uri="{9D8B030D-6E8A-4147-A177-3AD203B41FA5}">
                      <a16:colId xmlns:a16="http://schemas.microsoft.com/office/drawing/2014/main" val="2651381668"/>
                    </a:ext>
                  </a:extLst>
                </a:gridCol>
                <a:gridCol w="1099595">
                  <a:extLst>
                    <a:ext uri="{9D8B030D-6E8A-4147-A177-3AD203B41FA5}">
                      <a16:colId xmlns:a16="http://schemas.microsoft.com/office/drawing/2014/main" val="1155414240"/>
                    </a:ext>
                  </a:extLst>
                </a:gridCol>
                <a:gridCol w="1041722">
                  <a:extLst>
                    <a:ext uri="{9D8B030D-6E8A-4147-A177-3AD203B41FA5}">
                      <a16:colId xmlns:a16="http://schemas.microsoft.com/office/drawing/2014/main" val="1653187469"/>
                    </a:ext>
                  </a:extLst>
                </a:gridCol>
                <a:gridCol w="5555848">
                  <a:extLst>
                    <a:ext uri="{9D8B030D-6E8A-4147-A177-3AD203B41FA5}">
                      <a16:colId xmlns:a16="http://schemas.microsoft.com/office/drawing/2014/main" val="194218794"/>
                    </a:ext>
                  </a:extLst>
                </a:gridCol>
                <a:gridCol w="1413085">
                  <a:extLst>
                    <a:ext uri="{9D8B030D-6E8A-4147-A177-3AD203B41FA5}">
                      <a16:colId xmlns:a16="http://schemas.microsoft.com/office/drawing/2014/main" val="872568183"/>
                    </a:ext>
                  </a:extLst>
                </a:gridCol>
              </a:tblGrid>
              <a:tr h="48619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VPS vykdytoja</a:t>
                      </a:r>
                    </a:p>
                  </a:txBody>
                  <a:tcPr marL="7620" marR="7620" marT="7620" marB="0">
                    <a:solidFill>
                      <a:srgbClr val="00683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Priemonė</a:t>
                      </a:r>
                    </a:p>
                  </a:txBody>
                  <a:tcPr marL="7620" marR="7620" marT="7620" marB="0">
                    <a:solidFill>
                      <a:srgbClr val="00683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Tipas</a:t>
                      </a:r>
                    </a:p>
                  </a:txBody>
                  <a:tcPr marL="7620" marR="7620" marT="7620" marB="0">
                    <a:solidFill>
                      <a:srgbClr val="00683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Pavadinimas</a:t>
                      </a:r>
                    </a:p>
                  </a:txBody>
                  <a:tcPr marL="7620" marR="7620" marT="7620" marB="0">
                    <a:solidFill>
                      <a:srgbClr val="00683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Terminas</a:t>
                      </a:r>
                    </a:p>
                  </a:txBody>
                  <a:tcPr marL="7620" marR="7620" marT="7620" marB="0">
                    <a:solidFill>
                      <a:srgbClr val="0068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79933"/>
                  </a:ext>
                </a:extLst>
              </a:tr>
              <a:tr h="347621">
                <a:tc row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ŽRVVG "Vilkauda"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3"/>
                        </a:rPr>
                        <a:t>BIVP-1</a:t>
                      </a:r>
                      <a:endParaRPr lang="lt-LT" sz="16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Pelno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Žuvininkystės verslo plėtra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2025-11-28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67861"/>
                  </a:ext>
                </a:extLst>
              </a:tr>
              <a:tr h="358435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4"/>
                        </a:rPr>
                        <a:t>BIVP-4</a:t>
                      </a:r>
                      <a:endParaRPr lang="lt-LT" sz="1600" b="0" i="0" u="sng" strike="noStrike" dirty="0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Ne pelno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Bendruomenių veiklos skatinimas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2025-11-28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583206653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Zarasų ir Visagino ŽRVVG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5"/>
                        </a:rPr>
                        <a:t>BIVP-2</a:t>
                      </a:r>
                      <a:endParaRPr lang="lt-LT" sz="16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Pelno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Tvarių maisto sistemų plėtojimas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2025-12-01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293514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Asociacija "Vidmarės"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6"/>
                        </a:rPr>
                        <a:t>BIVP-3</a:t>
                      </a:r>
                      <a:endParaRPr lang="lt-LT" sz="16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Ne pelno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Remti veiksmus, skatinančius tvarių maisto sistemų vystymąsi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2025-12-01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175521916"/>
                  </a:ext>
                </a:extLst>
              </a:tr>
              <a:tr h="347621">
                <a:tc rowSpan="4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Pietvakarių Lietuvos ŽRVVG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7"/>
                        </a:rPr>
                        <a:t>BIVP-1</a:t>
                      </a:r>
                      <a:endParaRPr lang="lt-LT" sz="16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Pelno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Žvejybos ir akvakultūros veiklos įvairinimas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2025-12-15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98491"/>
                  </a:ext>
                </a:extLst>
              </a:tr>
              <a:tr h="34762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8"/>
                        </a:rPr>
                        <a:t>BIVP-3</a:t>
                      </a:r>
                      <a:endParaRPr lang="lt-LT" sz="16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Ne pelno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Bendradarbiavimo, naujų rinkų skatinimas, plėtojant maisto sistemas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2025-12-15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588178881"/>
                  </a:ext>
                </a:extLst>
              </a:tr>
              <a:tr h="34762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9"/>
                        </a:rPr>
                        <a:t>BIVP-5</a:t>
                      </a:r>
                      <a:endParaRPr lang="lt-LT" sz="16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Ne pelno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Vietos bendruomenės ir žuvininkystės bendradarbiavimas, saugant gamtą ir vietos</a:t>
                      </a:r>
                      <a:b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išteklius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2025-12-15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910223"/>
                  </a:ext>
                </a:extLst>
              </a:tr>
              <a:tr h="347621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10"/>
                        </a:rPr>
                        <a:t>BIVP-7</a:t>
                      </a:r>
                      <a:endParaRPr lang="lt-LT" sz="16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Ne pelno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Bendruomenių gyvybingumo stiprinimas, socialinės įtrauktiems didinimas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2025-12-15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161330561"/>
                  </a:ext>
                </a:extLst>
              </a:tr>
              <a:tr h="41889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Šilutės ŽRVVG "Žuvėjų kraštas"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11"/>
                        </a:rPr>
                        <a:t>BIVP-1.2.</a:t>
                      </a:r>
                      <a:endParaRPr lang="lt-LT" sz="16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Pelno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Žuvininkystės ir (ar) jos produktų perdirbimo verslų plėtra ir (ar) bendradarbiavimo skatinimas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2025-12-16</a:t>
                      </a:r>
                    </a:p>
                  </a:txBody>
                  <a:tcPr marL="7620" marR="7620" marT="7620" marB="0">
                    <a:solidFill>
                      <a:srgbClr val="CE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526371"/>
                  </a:ext>
                </a:extLst>
              </a:tr>
              <a:tr h="3476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Ignalinos rajono VVG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sng" strike="noStrike">
                          <a:solidFill>
                            <a:srgbClr val="467886"/>
                          </a:solidFill>
                          <a:effectLst/>
                          <a:latin typeface="Aptos Narrow" panose="020B0004020202020204" pitchFamily="34" charset="0"/>
                          <a:hlinkClick r:id="rId12"/>
                        </a:rPr>
                        <a:t>BIVP-3</a:t>
                      </a:r>
                      <a:endParaRPr lang="lt-LT" sz="16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Ne pelno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Žuvininkystės paveldo puoselėjimas ir pakrančių bendruomenių gyvybingumo stiprinimas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2025-12-22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176081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750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A285C-91E9-838B-CB22-FB5E68807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id="{C3637EA5-F88E-19EF-9F2C-520EC0EF9E1E}"/>
              </a:ext>
            </a:extLst>
          </p:cNvPr>
          <p:cNvSpPr txBox="1"/>
          <p:nvPr/>
        </p:nvSpPr>
        <p:spPr>
          <a:xfrm>
            <a:off x="4033814" y="3812785"/>
            <a:ext cx="1363814" cy="37539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lt-LT" sz="1600" b="1" dirty="0">
                <a:solidFill>
                  <a:schemeClr val="bg1"/>
                </a:solidFill>
              </a:rPr>
              <a:t> 1 092 701 </a:t>
            </a:r>
          </a:p>
          <a:p>
            <a:endParaRPr lang="lt-LT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C8784-0C00-6317-B960-ED21D49613C7}"/>
              </a:ext>
            </a:extLst>
          </p:cNvPr>
          <p:cNvSpPr txBox="1"/>
          <p:nvPr/>
        </p:nvSpPr>
        <p:spPr>
          <a:xfrm>
            <a:off x="502024" y="1332705"/>
            <a:ext cx="11187952" cy="42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2200" b="1" kern="100" dirty="0">
                <a:solidFill>
                  <a:srgbClr val="00965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Projektų atmetimai:</a:t>
            </a: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22A2DB05-10B9-18FA-0B33-12BFC78BC397}"/>
              </a:ext>
            </a:extLst>
          </p:cNvPr>
          <p:cNvSpPr txBox="1">
            <a:spLocks/>
          </p:cNvSpPr>
          <p:nvPr/>
        </p:nvSpPr>
        <p:spPr>
          <a:xfrm>
            <a:off x="576943" y="243498"/>
            <a:ext cx="9468931" cy="8975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>
                <a:solidFill>
                  <a:srgbClr val="009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PAGRINDINIAI IŠŠŪKIAI (1)</a:t>
            </a:r>
            <a:endParaRPr lang="en-L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E9166-5AE7-AFE9-2F41-7E9E9F24211A}"/>
              </a:ext>
            </a:extLst>
          </p:cNvPr>
          <p:cNvSpPr/>
          <p:nvPr/>
        </p:nvSpPr>
        <p:spPr>
          <a:xfrm>
            <a:off x="139688" y="2350622"/>
            <a:ext cx="11689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Pagrindin</a:t>
            </a:r>
            <a:r>
              <a:rPr lang="lt-LT" sz="2200" dirty="0">
                <a:latin typeface="Arial" panose="020B0604020202020204" pitchFamily="34" charset="0"/>
                <a:cs typeface="Arial" panose="020B0604020202020204" pitchFamily="34" charset="0"/>
              </a:rPr>
              <a:t>ės atmetimo priežastys: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A2ABF5-8E30-026F-8F3B-8F30F879E6F5}"/>
              </a:ext>
            </a:extLst>
          </p:cNvPr>
          <p:cNvSpPr/>
          <p:nvPr/>
        </p:nvSpPr>
        <p:spPr>
          <a:xfrm>
            <a:off x="502024" y="2834182"/>
            <a:ext cx="11113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dirty="0">
                <a:latin typeface="+mj-lt"/>
              </a:rPr>
              <a:t>Turto klausimas: nekilnojamasis turtas, kuriame numatyta vykdyti projekto veiklą, į kurį bus investuojama </a:t>
            </a:r>
            <a:r>
              <a:rPr lang="lt-LT" b="1" dirty="0">
                <a:latin typeface="+mj-lt"/>
              </a:rPr>
              <a:t>PĮP pateikimo dieną</a:t>
            </a:r>
            <a:r>
              <a:rPr lang="lt-LT" dirty="0">
                <a:latin typeface="+mj-lt"/>
              </a:rPr>
              <a:t> pareiškėjo </a:t>
            </a:r>
            <a:r>
              <a:rPr lang="lt-LT" b="1" dirty="0">
                <a:latin typeface="+mj-lt"/>
              </a:rPr>
              <a:t>turi būti valdomas teisėtais pagrindais </a:t>
            </a:r>
            <a:r>
              <a:rPr lang="lt-LT" dirty="0">
                <a:latin typeface="+mj-lt"/>
                <a:cs typeface="Arial" panose="020B0604020202020204" pitchFamily="34" charset="0"/>
              </a:rPr>
              <a:t>(4 atvejai</a:t>
            </a:r>
            <a:r>
              <a:rPr lang="en-US" dirty="0">
                <a:latin typeface="+mj-lt"/>
                <a:cs typeface="Arial" panose="020B0604020202020204" pitchFamily="34" charset="0"/>
              </a:rPr>
              <a:t>)</a:t>
            </a:r>
            <a:r>
              <a:rPr lang="lt-LT" dirty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22BDE2-1F54-2ABC-0814-15430B8FAF67}"/>
              </a:ext>
            </a:extLst>
          </p:cNvPr>
          <p:cNvSpPr/>
          <p:nvPr/>
        </p:nvSpPr>
        <p:spPr>
          <a:xfrm>
            <a:off x="-370126" y="1865653"/>
            <a:ext cx="11535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Clr>
                <a:srgbClr val="006C31"/>
              </a:buClr>
              <a:buFont typeface="Wingdings" panose="05000000000000000000" pitchFamily="2" charset="2"/>
              <a:buChar char="q"/>
              <a:defRPr/>
            </a:pPr>
            <a:r>
              <a:rPr lang="lt-LT" altLang="lt-LT" sz="2200" dirty="0"/>
              <a:t>Iš visų surinktų 66 PĮP 15 vnt. buvo atmesta (23 %)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0C5646-76DE-76D6-0069-22EAAE56B29D}"/>
              </a:ext>
            </a:extLst>
          </p:cNvPr>
          <p:cNvSpPr/>
          <p:nvPr/>
        </p:nvSpPr>
        <p:spPr>
          <a:xfrm>
            <a:off x="507098" y="3572868"/>
            <a:ext cx="11252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dirty="0" err="1"/>
              <a:t>PĮP‘e</a:t>
            </a:r>
            <a:r>
              <a:rPr lang="lt-LT" dirty="0"/>
              <a:t> prašoma finansuoti Apraše </a:t>
            </a:r>
            <a:r>
              <a:rPr lang="lt-LT" b="1" dirty="0"/>
              <a:t>nenumatytas išlaidas </a:t>
            </a:r>
            <a:r>
              <a:rPr lang="lt-LT" dirty="0"/>
              <a:t>/ Projektas </a:t>
            </a:r>
            <a:r>
              <a:rPr lang="lt-LT" b="1" dirty="0"/>
              <a:t>neatitinka priemonės tikslo </a:t>
            </a:r>
            <a:r>
              <a:rPr lang="lt-LT" dirty="0"/>
              <a:t>/ Projektas neatitinka Apraše nustatytų galimų veiklų </a:t>
            </a:r>
            <a:r>
              <a:rPr lang="lt-LT" dirty="0">
                <a:cs typeface="Arial" panose="020B0604020202020204" pitchFamily="34" charset="0"/>
              </a:rPr>
              <a:t>(5 atvejai</a:t>
            </a:r>
            <a:r>
              <a:rPr lang="en-US" dirty="0">
                <a:cs typeface="Arial" panose="020B0604020202020204" pitchFamily="34" charset="0"/>
              </a:rPr>
              <a:t>)</a:t>
            </a:r>
            <a:r>
              <a:rPr lang="lt-LT" dirty="0">
                <a:cs typeface="Arial" panose="020B0604020202020204" pitchFamily="34" charset="0"/>
              </a:rPr>
              <a:t> 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8B8D49-4AE3-C049-4782-B61F417185D9}"/>
              </a:ext>
            </a:extLst>
          </p:cNvPr>
          <p:cNvSpPr/>
          <p:nvPr/>
        </p:nvSpPr>
        <p:spPr>
          <a:xfrm>
            <a:off x="502024" y="4301662"/>
            <a:ext cx="11689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dirty="0">
                <a:cs typeface="Arial" panose="020B0604020202020204" pitchFamily="34" charset="0"/>
              </a:rPr>
              <a:t>Saulės elektrinės klausimai (2 atvejai</a:t>
            </a:r>
            <a:r>
              <a:rPr lang="en-US" dirty="0">
                <a:cs typeface="Arial" panose="020B0604020202020204" pitchFamily="34" charset="0"/>
              </a:rPr>
              <a:t>)</a:t>
            </a:r>
            <a:r>
              <a:rPr lang="lt-LT" dirty="0">
                <a:cs typeface="Arial" panose="020B0604020202020204" pitchFamily="34" charset="0"/>
              </a:rPr>
              <a:t> 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9F9708-D837-6C27-C00C-9ABE7334BA4F}"/>
              </a:ext>
            </a:extLst>
          </p:cNvPr>
          <p:cNvSpPr/>
          <p:nvPr/>
        </p:nvSpPr>
        <p:spPr>
          <a:xfrm>
            <a:off x="502024" y="4753457"/>
            <a:ext cx="11689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dirty="0">
                <a:cs typeface="Arial" panose="020B0604020202020204" pitchFamily="34" charset="0"/>
              </a:rPr>
              <a:t>Kita (išsiregistravo, neatsakė į paklausimą, projektai pateikti neužpildžius dalies PĮP informacijos ir kt.) (4 atvejai</a:t>
            </a:r>
            <a:r>
              <a:rPr lang="en-US" dirty="0">
                <a:cs typeface="Arial" panose="020B0604020202020204" pitchFamily="34" charset="0"/>
              </a:rPr>
              <a:t>)</a:t>
            </a:r>
            <a:r>
              <a:rPr lang="lt-LT" dirty="0">
                <a:cs typeface="Arial" panose="020B0604020202020204" pitchFamily="34" charset="0"/>
              </a:rPr>
              <a:t> 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E7F8AD-2BC4-5F4C-DC2D-C3FD95C0CA89}"/>
              </a:ext>
            </a:extLst>
          </p:cNvPr>
          <p:cNvSpPr txBox="1"/>
          <p:nvPr/>
        </p:nvSpPr>
        <p:spPr>
          <a:xfrm>
            <a:off x="576942" y="5514039"/>
            <a:ext cx="11113032" cy="6771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9650"/>
              </a:buClr>
            </a:pPr>
            <a:r>
              <a:rPr lang="lt-LT" sz="1900" b="1" dirty="0">
                <a:solidFill>
                  <a:srgbClr val="C00000"/>
                </a:solidFill>
              </a:rPr>
              <a:t>Vykdant susitikimus su potencialiais pareiškėjas, pristatant priemones, pagal kurias renkami PĮP, svarbu atkreipti jų dėmesį į šiuos projekto parengtumo aspektus.</a:t>
            </a:r>
          </a:p>
        </p:txBody>
      </p:sp>
    </p:spTree>
    <p:extLst>
      <p:ext uri="{BB962C8B-B14F-4D97-AF65-F5344CB8AC3E}">
        <p14:creationId xmlns:p14="http://schemas.microsoft.com/office/powerpoint/2010/main" val="375952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4A9C9-B1B0-B3F0-D246-9F5047400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id="{95F32551-0424-7209-7D9F-F1B2DB6328F0}"/>
              </a:ext>
            </a:extLst>
          </p:cNvPr>
          <p:cNvSpPr txBox="1"/>
          <p:nvPr/>
        </p:nvSpPr>
        <p:spPr>
          <a:xfrm>
            <a:off x="4033814" y="3812785"/>
            <a:ext cx="1363814" cy="37539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lt-LT" sz="1600" b="1" dirty="0">
                <a:solidFill>
                  <a:schemeClr val="bg1"/>
                </a:solidFill>
              </a:rPr>
              <a:t> 1 092 701 </a:t>
            </a:r>
          </a:p>
          <a:p>
            <a:endParaRPr lang="lt-LT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4F7FD-926B-B2EE-27FA-0EB1BADA1F48}"/>
              </a:ext>
            </a:extLst>
          </p:cNvPr>
          <p:cNvSpPr txBox="1"/>
          <p:nvPr/>
        </p:nvSpPr>
        <p:spPr>
          <a:xfrm>
            <a:off x="571867" y="1332705"/>
            <a:ext cx="11187952" cy="42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2200" b="1" kern="100" dirty="0">
                <a:solidFill>
                  <a:srgbClr val="00965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ŽVVG kokybės PAK</a:t>
            </a:r>
            <a:r>
              <a:rPr lang="lt-LT" sz="2200" b="1" kern="100" dirty="0">
                <a:solidFill>
                  <a:srgbClr val="00965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5D458942-B23E-4277-91FD-5ACC6538D10D}"/>
              </a:ext>
            </a:extLst>
          </p:cNvPr>
          <p:cNvSpPr txBox="1">
            <a:spLocks/>
          </p:cNvSpPr>
          <p:nvPr/>
        </p:nvSpPr>
        <p:spPr>
          <a:xfrm>
            <a:off x="576943" y="243498"/>
            <a:ext cx="9468931" cy="8975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>
                <a:solidFill>
                  <a:srgbClr val="009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PAGRINDINIAI IŠŠŪKIAI (2)</a:t>
            </a:r>
            <a:endParaRPr lang="en-L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3BAB0C-4A84-8E1C-167C-AEEBA92D7326}"/>
              </a:ext>
            </a:extLst>
          </p:cNvPr>
          <p:cNvSpPr/>
          <p:nvPr/>
        </p:nvSpPr>
        <p:spPr>
          <a:xfrm>
            <a:off x="214995" y="1952647"/>
            <a:ext cx="112527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sz="2000" dirty="0"/>
              <a:t>Dėl galimų intereso konflikto atvejų, kai projektą teikia kolegialaus valdymo organo narys, jam artimas asmuo ir pan.  </a:t>
            </a:r>
            <a:endParaRPr lang="lt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B98CED-B7FF-2E44-8359-C1D518531E52}"/>
              </a:ext>
            </a:extLst>
          </p:cNvPr>
          <p:cNvSpPr txBox="1"/>
          <p:nvPr/>
        </p:nvSpPr>
        <p:spPr>
          <a:xfrm>
            <a:off x="539484" y="3428064"/>
            <a:ext cx="11113032" cy="6771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9650"/>
              </a:buClr>
            </a:pPr>
            <a:r>
              <a:rPr lang="lt-LT" sz="1900" b="1" dirty="0">
                <a:solidFill>
                  <a:srgbClr val="C00000"/>
                </a:solidFill>
              </a:rPr>
              <a:t>Agentūra parengė rekomendacines gaires dėl galimų interesų konfliktų valdymo : </a:t>
            </a:r>
            <a:r>
              <a:rPr lang="lt-LT" sz="1900" b="1" dirty="0">
                <a:solidFill>
                  <a:srgbClr val="C00000"/>
                </a:solidFill>
                <a:hlinkClick r:id="rId3"/>
              </a:rPr>
              <a:t>https://paramazuvininkystei.lt/zuvininkystes-vietos-veiklos-grupes/</a:t>
            </a:r>
            <a:r>
              <a:rPr lang="lt-LT" sz="19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FA7966-7EFB-34EE-9834-BF596C7609A1}"/>
              </a:ext>
            </a:extLst>
          </p:cNvPr>
          <p:cNvSpPr/>
          <p:nvPr/>
        </p:nvSpPr>
        <p:spPr>
          <a:xfrm>
            <a:off x="214994" y="2799475"/>
            <a:ext cx="11252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Ø"/>
            </a:pPr>
            <a:r>
              <a:rPr lang="lt-LT" sz="2000" dirty="0"/>
              <a:t>Dėl galimo kvorumo nebuvimo dėl poreikio nusišalinti.</a:t>
            </a:r>
            <a:endParaRPr lang="lt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59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9863</TotalTime>
  <Words>1468</Words>
  <Application>Microsoft Office PowerPoint</Application>
  <PresentationFormat>Widescreen</PresentationFormat>
  <Paragraphs>281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 Narrow</vt:lpstr>
      <vt:lpstr>Arial</vt:lpstr>
      <vt:lpstr>Calibri</vt:lpstr>
      <vt:lpstr>Wingdings</vt:lpstr>
      <vt:lpstr>Office Theme</vt:lpstr>
      <vt:lpstr>PowerPoint Presentation</vt:lpstr>
      <vt:lpstr>PowerPoint Presentation</vt:lpstr>
      <vt:lpstr>VPS ĮGYVENDINIMO STATISTIKA (1)</vt:lpstr>
      <vt:lpstr>VPS ĮGYVENDINIMO STATISTIKA (2)</vt:lpstr>
      <vt:lpstr>VPS ĮGYVENDINIMO STATISTIKA (3)</vt:lpstr>
      <vt:lpstr>VPS ĮGYVENDINIMO STATISTIKA (4)</vt:lpstr>
      <vt:lpstr>VYKSTANTYS KVIETIMAI</vt:lpstr>
      <vt:lpstr>PowerPoint Presentation</vt:lpstr>
      <vt:lpstr>PowerPoint Presentation</vt:lpstr>
      <vt:lpstr>PowerPoint Presentation</vt:lpstr>
      <vt:lpstr>PowerPoint Presentation</vt:lpstr>
      <vt:lpstr>2025 05 27 APSKRITOJO STALO VEIKSMŲ Plano įgyvendinimas (01)</vt:lpstr>
      <vt:lpstr>2025 05 27 APSKRITOJO STALO VEIKSMŲ Plano įgyvendinimas (02)</vt:lpstr>
      <vt:lpstr>2025 05 27 APSKRITOJO STALO VEIKSMŲ Plano įgyvendinimas (03)</vt:lpstr>
      <vt:lpstr>2025 05 27 APSKRITOJO STALO VEIKSMŲ Plano įgyvendinimas (04)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Marius Malaiska</dc:creator>
  <cp:lastModifiedBy>Berta Šinkūnaitė</cp:lastModifiedBy>
  <cp:revision>292</cp:revision>
  <dcterms:created xsi:type="dcterms:W3CDTF">2023-05-25T06:26:20Z</dcterms:created>
  <dcterms:modified xsi:type="dcterms:W3CDTF">2025-12-01T15:24:16Z</dcterms:modified>
</cp:coreProperties>
</file>